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288000" cy="10287000"/>
  <p:notesSz cx="6858000" cy="9144000"/>
  <p:embeddedFontLst>
    <p:embeddedFont>
      <p:font typeface="Bebas Neue" panose="020B0606020202050201" pitchFamily="34" charset="0"/>
      <p:regular r:id="rId12"/>
    </p:embeddedFont>
    <p:embeddedFont>
      <p:font typeface="Canva Sans" panose="020B0604020202020204" charset="0"/>
      <p:regular r:id="rId13"/>
    </p:embeddedFont>
    <p:embeddedFont>
      <p:font typeface="Canva Sans Bold" panose="020B0604020202020204" charset="0"/>
      <p:regular r:id="rId14"/>
    </p:embeddedFont>
    <p:embeddedFont>
      <p:font typeface="Cooper BT Light" panose="020B0604020202020204" charset="0"/>
      <p:regular r:id="rId15"/>
    </p:embeddedFont>
    <p:embeddedFont>
      <p:font typeface="Inter" panose="020B0604020202020204" charset="0"/>
      <p:regular r:id="rId16"/>
    </p:embeddedFont>
    <p:embeddedFont>
      <p:font typeface="Inter Bold" panose="020B0604020202020204" charset="0"/>
      <p:regular r:id="rId17"/>
    </p:embeddedFont>
    <p:embeddedFont>
      <p:font typeface="Inter Light" panose="020B0604020202020204" charset="0"/>
      <p:regular r:id="rId18"/>
    </p:embeddedFont>
    <p:embeddedFont>
      <p:font typeface="Overpass Light" panose="020B0604020202020204" charset="0"/>
      <p:regular r:id="rId19"/>
    </p:embeddedFont>
    <p:embeddedFont>
      <p:font typeface="Overpass Ultra-Bold" panose="020B0604020202020204" charset="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0E8FCA4-E908-49F3-92FC-00E5A2C9484F}" v="20" dt="2025-11-16T13:45:12.22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3" d="100"/>
          <a:sy n="43" d="100"/>
        </p:scale>
        <p:origin x="918" y="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akshayaa K" userId="a5c12c4b34359307" providerId="LiveId" clId="{E806C9C8-D293-4D05-B446-1DD82BB63ADA}"/>
    <pc:docChg chg="undo custSel modSld">
      <pc:chgData name="Lakshayaa K" userId="a5c12c4b34359307" providerId="LiveId" clId="{E806C9C8-D293-4D05-B446-1DD82BB63ADA}" dt="2025-11-16T13:45:44.217" v="141" actId="1037"/>
      <pc:docMkLst>
        <pc:docMk/>
      </pc:docMkLst>
      <pc:sldChg chg="addSp delSp modSp mod modTransition modAnim">
        <pc:chgData name="Lakshayaa K" userId="a5c12c4b34359307" providerId="LiveId" clId="{E806C9C8-D293-4D05-B446-1DD82BB63ADA}" dt="2025-11-16T13:33:18.415" v="130"/>
        <pc:sldMkLst>
          <pc:docMk/>
          <pc:sldMk cId="0" sldId="257"/>
        </pc:sldMkLst>
        <pc:spChg chg="add mod">
          <ac:chgData name="Lakshayaa K" userId="a5c12c4b34359307" providerId="LiveId" clId="{E806C9C8-D293-4D05-B446-1DD82BB63ADA}" dt="2025-11-16T13:13:23.716" v="50" actId="1076"/>
          <ac:spMkLst>
            <pc:docMk/>
            <pc:sldMk cId="0" sldId="257"/>
            <ac:spMk id="14" creationId="{A8AC5ED1-B3B2-1E3D-64D6-BCA6216B1A40}"/>
          </ac:spMkLst>
        </pc:spChg>
        <pc:grpChg chg="mod">
          <ac:chgData name="Lakshayaa K" userId="a5c12c4b34359307" providerId="LiveId" clId="{E806C9C8-D293-4D05-B446-1DD82BB63ADA}" dt="2025-11-16T13:13:13.007" v="48" actId="1076"/>
          <ac:grpSpMkLst>
            <pc:docMk/>
            <pc:sldMk cId="0" sldId="257"/>
            <ac:grpSpMk id="28" creationId="{00000000-0000-0000-0000-000000000000}"/>
          </ac:grpSpMkLst>
        </pc:grpChg>
        <pc:graphicFrameChg chg="add del ord modGraphic">
          <ac:chgData name="Lakshayaa K" userId="a5c12c4b34359307" providerId="LiveId" clId="{E806C9C8-D293-4D05-B446-1DD82BB63ADA}" dt="2025-11-16T13:32:47.851" v="129" actId="478"/>
          <ac:graphicFrameMkLst>
            <pc:docMk/>
            <pc:sldMk cId="0" sldId="257"/>
            <ac:graphicFrameMk id="16" creationId="{EDFF4C51-06D4-C528-4665-102B8299E677}"/>
          </ac:graphicFrameMkLst>
        </pc:graphicFrameChg>
      </pc:sldChg>
      <pc:sldChg chg="modSp mod modTransition">
        <pc:chgData name="Lakshayaa K" userId="a5c12c4b34359307" providerId="LiveId" clId="{E806C9C8-D293-4D05-B446-1DD82BB63ADA}" dt="2025-11-16T13:25:47.459" v="92" actId="1076"/>
        <pc:sldMkLst>
          <pc:docMk/>
          <pc:sldMk cId="0" sldId="258"/>
        </pc:sldMkLst>
        <pc:spChg chg="mod">
          <ac:chgData name="Lakshayaa K" userId="a5c12c4b34359307" providerId="LiveId" clId="{E806C9C8-D293-4D05-B446-1DD82BB63ADA}" dt="2025-11-16T13:14:44.363" v="58" actId="1036"/>
          <ac:spMkLst>
            <pc:docMk/>
            <pc:sldMk cId="0" sldId="258"/>
            <ac:spMk id="94" creationId="{00000000-0000-0000-0000-000000000000}"/>
          </ac:spMkLst>
        </pc:spChg>
        <pc:spChg chg="mod">
          <ac:chgData name="Lakshayaa K" userId="a5c12c4b34359307" providerId="LiveId" clId="{E806C9C8-D293-4D05-B446-1DD82BB63ADA}" dt="2025-11-16T13:14:50.461" v="62" actId="1036"/>
          <ac:spMkLst>
            <pc:docMk/>
            <pc:sldMk cId="0" sldId="258"/>
            <ac:spMk id="102" creationId="{00000000-0000-0000-0000-000000000000}"/>
          </ac:spMkLst>
        </pc:spChg>
        <pc:spChg chg="mod">
          <ac:chgData name="Lakshayaa K" userId="a5c12c4b34359307" providerId="LiveId" clId="{E806C9C8-D293-4D05-B446-1DD82BB63ADA}" dt="2025-11-16T13:25:36.945" v="90" actId="1076"/>
          <ac:spMkLst>
            <pc:docMk/>
            <pc:sldMk cId="0" sldId="258"/>
            <ac:spMk id="105" creationId="{00000000-0000-0000-0000-000000000000}"/>
          </ac:spMkLst>
        </pc:spChg>
        <pc:spChg chg="mod">
          <ac:chgData name="Lakshayaa K" userId="a5c12c4b34359307" providerId="LiveId" clId="{E806C9C8-D293-4D05-B446-1DD82BB63ADA}" dt="2025-11-16T13:07:46.155" v="2" actId="14100"/>
          <ac:spMkLst>
            <pc:docMk/>
            <pc:sldMk cId="0" sldId="258"/>
            <ac:spMk id="106" creationId="{00000000-0000-0000-0000-000000000000}"/>
          </ac:spMkLst>
        </pc:spChg>
        <pc:spChg chg="mod">
          <ac:chgData name="Lakshayaa K" userId="a5c12c4b34359307" providerId="LiveId" clId="{E806C9C8-D293-4D05-B446-1DD82BB63ADA}" dt="2025-11-16T13:07:55.014" v="5" actId="1076"/>
          <ac:spMkLst>
            <pc:docMk/>
            <pc:sldMk cId="0" sldId="258"/>
            <ac:spMk id="107" creationId="{00000000-0000-0000-0000-000000000000}"/>
          </ac:spMkLst>
        </pc:spChg>
        <pc:spChg chg="mod">
          <ac:chgData name="Lakshayaa K" userId="a5c12c4b34359307" providerId="LiveId" clId="{E806C9C8-D293-4D05-B446-1DD82BB63ADA}" dt="2025-11-16T13:07:59.887" v="6" actId="1076"/>
          <ac:spMkLst>
            <pc:docMk/>
            <pc:sldMk cId="0" sldId="258"/>
            <ac:spMk id="108" creationId="{00000000-0000-0000-0000-000000000000}"/>
          </ac:spMkLst>
        </pc:spChg>
        <pc:spChg chg="mod">
          <ac:chgData name="Lakshayaa K" userId="a5c12c4b34359307" providerId="LiveId" clId="{E806C9C8-D293-4D05-B446-1DD82BB63ADA}" dt="2025-11-16T13:07:41.950" v="1" actId="1076"/>
          <ac:spMkLst>
            <pc:docMk/>
            <pc:sldMk cId="0" sldId="258"/>
            <ac:spMk id="111" creationId="{00000000-0000-0000-0000-000000000000}"/>
          </ac:spMkLst>
        </pc:spChg>
        <pc:spChg chg="mod">
          <ac:chgData name="Lakshayaa K" userId="a5c12c4b34359307" providerId="LiveId" clId="{E806C9C8-D293-4D05-B446-1DD82BB63ADA}" dt="2025-11-16T13:25:47.459" v="92" actId="1076"/>
          <ac:spMkLst>
            <pc:docMk/>
            <pc:sldMk cId="0" sldId="258"/>
            <ac:spMk id="117" creationId="{00000000-0000-0000-0000-000000000000}"/>
          </ac:spMkLst>
        </pc:spChg>
        <pc:spChg chg="mod">
          <ac:chgData name="Lakshayaa K" userId="a5c12c4b34359307" providerId="LiveId" clId="{E806C9C8-D293-4D05-B446-1DD82BB63ADA}" dt="2025-11-16T13:25:30.248" v="89" actId="1076"/>
          <ac:spMkLst>
            <pc:docMk/>
            <pc:sldMk cId="0" sldId="258"/>
            <ac:spMk id="118" creationId="{00000000-0000-0000-0000-000000000000}"/>
          </ac:spMkLst>
        </pc:spChg>
        <pc:grpChg chg="mod">
          <ac:chgData name="Lakshayaa K" userId="a5c12c4b34359307" providerId="LiveId" clId="{E806C9C8-D293-4D05-B446-1DD82BB63ADA}" dt="2025-11-16T13:25:30.248" v="89" actId="1076"/>
          <ac:grpSpMkLst>
            <pc:docMk/>
            <pc:sldMk cId="0" sldId="258"/>
            <ac:grpSpMk id="100" creationId="{00000000-0000-0000-0000-000000000000}"/>
          </ac:grpSpMkLst>
        </pc:grpChg>
        <pc:grpChg chg="mod">
          <ac:chgData name="Lakshayaa K" userId="a5c12c4b34359307" providerId="LiveId" clId="{E806C9C8-D293-4D05-B446-1DD82BB63ADA}" dt="2025-11-16T13:25:43.184" v="91" actId="14100"/>
          <ac:grpSpMkLst>
            <pc:docMk/>
            <pc:sldMk cId="0" sldId="258"/>
            <ac:grpSpMk id="116" creationId="{00000000-0000-0000-0000-000000000000}"/>
          </ac:grpSpMkLst>
        </pc:grpChg>
      </pc:sldChg>
      <pc:sldChg chg="addSp modSp mod modTransition modAnim">
        <pc:chgData name="Lakshayaa K" userId="a5c12c4b34359307" providerId="LiveId" clId="{E806C9C8-D293-4D05-B446-1DD82BB63ADA}" dt="2025-11-16T13:13:51.065" v="53" actId="1076"/>
        <pc:sldMkLst>
          <pc:docMk/>
          <pc:sldMk cId="0" sldId="259"/>
        </pc:sldMkLst>
        <pc:spChg chg="add mod">
          <ac:chgData name="Lakshayaa K" userId="a5c12c4b34359307" providerId="LiveId" clId="{E806C9C8-D293-4D05-B446-1DD82BB63ADA}" dt="2025-11-16T13:13:51.065" v="53" actId="1076"/>
          <ac:spMkLst>
            <pc:docMk/>
            <pc:sldMk cId="0" sldId="259"/>
            <ac:spMk id="14" creationId="{3F0E1BD5-267F-3054-ADCD-179B82DDDF2B}"/>
          </ac:spMkLst>
        </pc:spChg>
      </pc:sldChg>
      <pc:sldChg chg="delSp modSp mod modTransition">
        <pc:chgData name="Lakshayaa K" userId="a5c12c4b34359307" providerId="LiveId" clId="{E806C9C8-D293-4D05-B446-1DD82BB63ADA}" dt="2025-11-16T13:11:22.439" v="40"/>
        <pc:sldMkLst>
          <pc:docMk/>
          <pc:sldMk cId="0" sldId="260"/>
        </pc:sldMkLst>
        <pc:spChg chg="mod">
          <ac:chgData name="Lakshayaa K" userId="a5c12c4b34359307" providerId="LiveId" clId="{E806C9C8-D293-4D05-B446-1DD82BB63ADA}" dt="2025-11-16T13:09:09.171" v="32" actId="14100"/>
          <ac:spMkLst>
            <pc:docMk/>
            <pc:sldMk cId="0" sldId="260"/>
            <ac:spMk id="42" creationId="{00000000-0000-0000-0000-000000000000}"/>
          </ac:spMkLst>
        </pc:spChg>
        <pc:spChg chg="del mod">
          <ac:chgData name="Lakshayaa K" userId="a5c12c4b34359307" providerId="LiveId" clId="{E806C9C8-D293-4D05-B446-1DD82BB63ADA}" dt="2025-11-16T13:08:57.264" v="27" actId="478"/>
          <ac:spMkLst>
            <pc:docMk/>
            <pc:sldMk cId="0" sldId="260"/>
            <ac:spMk id="43" creationId="{00000000-0000-0000-0000-000000000000}"/>
          </ac:spMkLst>
        </pc:spChg>
        <pc:spChg chg="mod">
          <ac:chgData name="Lakshayaa K" userId="a5c12c4b34359307" providerId="LiveId" clId="{E806C9C8-D293-4D05-B446-1DD82BB63ADA}" dt="2025-11-16T13:08:47.726" v="24" actId="14100"/>
          <ac:spMkLst>
            <pc:docMk/>
            <pc:sldMk cId="0" sldId="260"/>
            <ac:spMk id="44" creationId="{00000000-0000-0000-0000-000000000000}"/>
          </ac:spMkLst>
        </pc:spChg>
        <pc:spChg chg="mod">
          <ac:chgData name="Lakshayaa K" userId="a5c12c4b34359307" providerId="LiveId" clId="{E806C9C8-D293-4D05-B446-1DD82BB63ADA}" dt="2025-11-16T13:08:36.699" v="19" actId="14100"/>
          <ac:spMkLst>
            <pc:docMk/>
            <pc:sldMk cId="0" sldId="260"/>
            <ac:spMk id="45" creationId="{00000000-0000-0000-0000-000000000000}"/>
          </ac:spMkLst>
        </pc:spChg>
        <pc:spChg chg="mod">
          <ac:chgData name="Lakshayaa K" userId="a5c12c4b34359307" providerId="LiveId" clId="{E806C9C8-D293-4D05-B446-1DD82BB63ADA}" dt="2025-11-16T13:08:42.830" v="22" actId="14100"/>
          <ac:spMkLst>
            <pc:docMk/>
            <pc:sldMk cId="0" sldId="260"/>
            <ac:spMk id="46" creationId="{00000000-0000-0000-0000-000000000000}"/>
          </ac:spMkLst>
        </pc:spChg>
        <pc:spChg chg="del mod">
          <ac:chgData name="Lakshayaa K" userId="a5c12c4b34359307" providerId="LiveId" clId="{E806C9C8-D293-4D05-B446-1DD82BB63ADA}" dt="2025-11-16T13:09:04.596" v="30" actId="478"/>
          <ac:spMkLst>
            <pc:docMk/>
            <pc:sldMk cId="0" sldId="260"/>
            <ac:spMk id="128" creationId="{00000000-0000-0000-0000-000000000000}"/>
          </ac:spMkLst>
        </pc:spChg>
        <pc:spChg chg="mod">
          <ac:chgData name="Lakshayaa K" userId="a5c12c4b34359307" providerId="LiveId" clId="{E806C9C8-D293-4D05-B446-1DD82BB63ADA}" dt="2025-11-16T13:08:53.932" v="25" actId="14100"/>
          <ac:spMkLst>
            <pc:docMk/>
            <pc:sldMk cId="0" sldId="260"/>
            <ac:spMk id="129" creationId="{00000000-0000-0000-0000-000000000000}"/>
          </ac:spMkLst>
        </pc:spChg>
        <pc:spChg chg="del">
          <ac:chgData name="Lakshayaa K" userId="a5c12c4b34359307" providerId="LiveId" clId="{E806C9C8-D293-4D05-B446-1DD82BB63ADA}" dt="2025-11-16T13:08:45.184" v="23" actId="478"/>
          <ac:spMkLst>
            <pc:docMk/>
            <pc:sldMk cId="0" sldId="260"/>
            <ac:spMk id="130" creationId="{00000000-0000-0000-0000-000000000000}"/>
          </ac:spMkLst>
        </pc:spChg>
        <pc:spChg chg="del mod">
          <ac:chgData name="Lakshayaa K" userId="a5c12c4b34359307" providerId="LiveId" clId="{E806C9C8-D293-4D05-B446-1DD82BB63ADA}" dt="2025-11-16T13:08:31.546" v="17" actId="478"/>
          <ac:spMkLst>
            <pc:docMk/>
            <pc:sldMk cId="0" sldId="260"/>
            <ac:spMk id="131" creationId="{00000000-0000-0000-0000-000000000000}"/>
          </ac:spMkLst>
        </pc:spChg>
        <pc:spChg chg="del mod">
          <ac:chgData name="Lakshayaa K" userId="a5c12c4b34359307" providerId="LiveId" clId="{E806C9C8-D293-4D05-B446-1DD82BB63ADA}" dt="2025-11-16T13:08:39.096" v="20" actId="478"/>
          <ac:spMkLst>
            <pc:docMk/>
            <pc:sldMk cId="0" sldId="260"/>
            <ac:spMk id="132" creationId="{00000000-0000-0000-0000-000000000000}"/>
          </ac:spMkLst>
        </pc:spChg>
      </pc:sldChg>
      <pc:sldChg chg="modSp mod">
        <pc:chgData name="Lakshayaa K" userId="a5c12c4b34359307" providerId="LiveId" clId="{E806C9C8-D293-4D05-B446-1DD82BB63ADA}" dt="2025-11-16T13:27:38.239" v="118" actId="115"/>
        <pc:sldMkLst>
          <pc:docMk/>
          <pc:sldMk cId="0" sldId="261"/>
        </pc:sldMkLst>
        <pc:spChg chg="mod">
          <ac:chgData name="Lakshayaa K" userId="a5c12c4b34359307" providerId="LiveId" clId="{E806C9C8-D293-4D05-B446-1DD82BB63ADA}" dt="2025-11-16T13:27:38.239" v="118" actId="115"/>
          <ac:spMkLst>
            <pc:docMk/>
            <pc:sldMk cId="0" sldId="261"/>
            <ac:spMk id="8" creationId="{00000000-0000-0000-0000-000000000000}"/>
          </ac:spMkLst>
        </pc:spChg>
      </pc:sldChg>
      <pc:sldChg chg="addSp delSp modSp mod">
        <pc:chgData name="Lakshayaa K" userId="a5c12c4b34359307" providerId="LiveId" clId="{E806C9C8-D293-4D05-B446-1DD82BB63ADA}" dt="2025-11-16T13:45:44.217" v="141" actId="1037"/>
        <pc:sldMkLst>
          <pc:docMk/>
          <pc:sldMk cId="0" sldId="262"/>
        </pc:sldMkLst>
        <pc:spChg chg="mod">
          <ac:chgData name="Lakshayaa K" userId="a5c12c4b34359307" providerId="LiveId" clId="{E806C9C8-D293-4D05-B446-1DD82BB63ADA}" dt="2025-11-16T13:45:39.115" v="136" actId="1076"/>
          <ac:spMkLst>
            <pc:docMk/>
            <pc:sldMk cId="0" sldId="262"/>
            <ac:spMk id="35" creationId="{00000000-0000-0000-0000-000000000000}"/>
          </ac:spMkLst>
        </pc:spChg>
        <pc:spChg chg="mod">
          <ac:chgData name="Lakshayaa K" userId="a5c12c4b34359307" providerId="LiveId" clId="{E806C9C8-D293-4D05-B446-1DD82BB63ADA}" dt="2025-11-16T13:45:39.115" v="136" actId="1076"/>
          <ac:spMkLst>
            <pc:docMk/>
            <pc:sldMk cId="0" sldId="262"/>
            <ac:spMk id="36" creationId="{00000000-0000-0000-0000-000000000000}"/>
          </ac:spMkLst>
        </pc:spChg>
        <pc:spChg chg="del">
          <ac:chgData name="Lakshayaa K" userId="a5c12c4b34359307" providerId="LiveId" clId="{E806C9C8-D293-4D05-B446-1DD82BB63ADA}" dt="2025-11-16T13:45:14.521" v="132" actId="478"/>
          <ac:spMkLst>
            <pc:docMk/>
            <pc:sldMk cId="0" sldId="262"/>
            <ac:spMk id="37" creationId="{00000000-0000-0000-0000-000000000000}"/>
          </ac:spMkLst>
        </pc:spChg>
        <pc:spChg chg="mod">
          <ac:chgData name="Lakshayaa K" userId="a5c12c4b34359307" providerId="LiveId" clId="{E806C9C8-D293-4D05-B446-1DD82BB63ADA}" dt="2025-11-16T13:45:41.709" v="138" actId="1037"/>
          <ac:spMkLst>
            <pc:docMk/>
            <pc:sldMk cId="0" sldId="262"/>
            <ac:spMk id="38" creationId="{00000000-0000-0000-0000-000000000000}"/>
          </ac:spMkLst>
        </pc:spChg>
        <pc:picChg chg="add mod">
          <ac:chgData name="Lakshayaa K" userId="a5c12c4b34359307" providerId="LiveId" clId="{E806C9C8-D293-4D05-B446-1DD82BB63ADA}" dt="2025-11-16T13:45:44.217" v="141" actId="1037"/>
          <ac:picMkLst>
            <pc:docMk/>
            <pc:sldMk cId="0" sldId="262"/>
            <ac:picMk id="16" creationId="{D9BC3D10-19CA-701E-B3BD-E8DB68B42799}"/>
          </ac:picMkLst>
        </pc:picChg>
      </pc:sldChg>
      <pc:sldChg chg="modSp mod">
        <pc:chgData name="Lakshayaa K" userId="a5c12c4b34359307" providerId="LiveId" clId="{E806C9C8-D293-4D05-B446-1DD82BB63ADA}" dt="2025-11-16T13:28:38.082" v="125" actId="20577"/>
        <pc:sldMkLst>
          <pc:docMk/>
          <pc:sldMk cId="0" sldId="264"/>
        </pc:sldMkLst>
        <pc:spChg chg="mod">
          <ac:chgData name="Lakshayaa K" userId="a5c12c4b34359307" providerId="LiveId" clId="{E806C9C8-D293-4D05-B446-1DD82BB63ADA}" dt="2025-11-16T13:28:23.254" v="120" actId="113"/>
          <ac:spMkLst>
            <pc:docMk/>
            <pc:sldMk cId="0" sldId="264"/>
            <ac:spMk id="10" creationId="{00000000-0000-0000-0000-000000000000}"/>
          </ac:spMkLst>
        </pc:spChg>
        <pc:spChg chg="mod">
          <ac:chgData name="Lakshayaa K" userId="a5c12c4b34359307" providerId="LiveId" clId="{E806C9C8-D293-4D05-B446-1DD82BB63ADA}" dt="2025-11-16T13:28:38.082" v="125" actId="20577"/>
          <ac:spMkLst>
            <pc:docMk/>
            <pc:sldMk cId="0" sldId="264"/>
            <ac:spMk id="15" creationId="{00000000-0000-0000-0000-00000000000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4" r:id="rId12"/>
    <p:sldLayoutId id="2147483666" r:id="rId13"/>
    <p:sldLayoutId id="2147483668" r:id="rId14"/>
    <p:sldLayoutId id="2147483670" r:id="rId15"/>
    <p:sldLayoutId id="2147483661" r:id="rId16"/>
    <p:sldLayoutId id="2147483662" r:id="rId17"/>
    <p:sldLayoutId id="2147483663" r:id="rId18"/>
    <p:sldLayoutId id="2147483665" r:id="rId19"/>
    <p:sldLayoutId id="2147483667" r:id="rId20"/>
    <p:sldLayoutId id="2147483669" r:id="rId21"/>
    <p:sldLayoutId id="2147483671" r:id="rId2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sv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sv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svg"/><Relationship Id="rId4" Type="http://schemas.openxmlformats.org/officeDocument/2006/relationships/image" Target="../media/image14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5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svg"/><Relationship Id="rId3" Type="http://schemas.openxmlformats.org/officeDocument/2006/relationships/image" Target="../media/image21.svg"/><Relationship Id="rId7" Type="http://schemas.openxmlformats.org/officeDocument/2006/relationships/image" Target="../media/image25.svg"/><Relationship Id="rId12" Type="http://schemas.openxmlformats.org/officeDocument/2006/relationships/image" Target="../media/image3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11" Type="http://schemas.openxmlformats.org/officeDocument/2006/relationships/image" Target="../media/image29.svg"/><Relationship Id="rId5" Type="http://schemas.openxmlformats.org/officeDocument/2006/relationships/image" Target="../media/image23.sv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7" Type="http://schemas.openxmlformats.org/officeDocument/2006/relationships/image" Target="../media/image37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svg"/><Relationship Id="rId4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9F4BE"/>
            </a:solid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BF582"/>
            </a:solid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5197904" y="9483619"/>
            <a:ext cx="3004323" cy="717656"/>
            <a:chOff x="0" y="0"/>
            <a:chExt cx="2870962" cy="685800"/>
          </a:xfrm>
        </p:grpSpPr>
        <p:sp>
          <p:nvSpPr>
            <p:cNvPr id="7" name="Freeform 7">
              <a:hlinkClick r:id="rId2" tooltip="https://gamma.app/?utm_source=made-with-gamma"/>
            </p:cNvPr>
            <p:cNvSpPr/>
            <p:nvPr/>
          </p:nvSpPr>
          <p:spPr>
            <a:xfrm>
              <a:off x="0" y="0"/>
              <a:ext cx="2870962" cy="685800"/>
            </a:xfrm>
            <a:custGeom>
              <a:avLst/>
              <a:gdLst/>
              <a:ahLst/>
              <a:cxnLst/>
              <a:rect l="l" t="t" r="r" b="b"/>
              <a:pathLst>
                <a:path w="2870962" h="685800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1098919" r="-195156" b="-36692"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0" y="-7640"/>
            <a:ext cx="3353289" cy="1389329"/>
            <a:chOff x="0" y="-95250"/>
            <a:chExt cx="883171" cy="36591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83171" cy="270664"/>
            </a:xfrm>
            <a:custGeom>
              <a:avLst/>
              <a:gdLst/>
              <a:ahLst/>
              <a:cxnLst/>
              <a:rect l="l" t="t" r="r" b="b"/>
              <a:pathLst>
                <a:path w="883171" h="270664">
                  <a:moveTo>
                    <a:pt x="0" y="0"/>
                  </a:moveTo>
                  <a:lnTo>
                    <a:pt x="883171" y="0"/>
                  </a:lnTo>
                  <a:lnTo>
                    <a:pt x="883171" y="270664"/>
                  </a:lnTo>
                  <a:lnTo>
                    <a:pt x="0" y="270664"/>
                  </a:lnTo>
                  <a:close/>
                </a:path>
              </a:pathLst>
            </a:custGeom>
            <a:solidFill>
              <a:srgbClr val="211217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95250"/>
              <a:ext cx="883171" cy="3659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62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12828187" y="27671"/>
            <a:ext cx="3758054" cy="1680359"/>
          </a:xfrm>
          <a:custGeom>
            <a:avLst/>
            <a:gdLst/>
            <a:ahLst/>
            <a:cxnLst/>
            <a:rect l="l" t="t" r="r" b="b"/>
            <a:pathLst>
              <a:path w="3758054" h="1680359">
                <a:moveTo>
                  <a:pt x="0" y="0"/>
                </a:moveTo>
                <a:lnTo>
                  <a:pt x="3758054" y="0"/>
                </a:lnTo>
                <a:lnTo>
                  <a:pt x="3758054" y="1680359"/>
                </a:lnTo>
                <a:lnTo>
                  <a:pt x="0" y="168035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2020" r="-389661" b="-963087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2" name="Freeform 12"/>
          <p:cNvSpPr/>
          <p:nvPr/>
        </p:nvSpPr>
        <p:spPr>
          <a:xfrm>
            <a:off x="16524604" y="354012"/>
            <a:ext cx="1428699" cy="1027677"/>
          </a:xfrm>
          <a:custGeom>
            <a:avLst/>
            <a:gdLst/>
            <a:ahLst/>
            <a:cxnLst/>
            <a:rect l="l" t="t" r="r" b="b"/>
            <a:pathLst>
              <a:path w="1428699" h="1027677">
                <a:moveTo>
                  <a:pt x="0" y="0"/>
                </a:moveTo>
                <a:lnTo>
                  <a:pt x="1428698" y="0"/>
                </a:lnTo>
                <a:lnTo>
                  <a:pt x="1428698" y="1027677"/>
                </a:lnTo>
                <a:lnTo>
                  <a:pt x="0" y="102767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913594" t="-59418" r="-26633" b="-1286729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3" name="Freeform 13"/>
          <p:cNvSpPr/>
          <p:nvPr/>
        </p:nvSpPr>
        <p:spPr>
          <a:xfrm>
            <a:off x="13252594" y="2115286"/>
            <a:ext cx="3272010" cy="4840782"/>
          </a:xfrm>
          <a:custGeom>
            <a:avLst/>
            <a:gdLst/>
            <a:ahLst/>
            <a:cxnLst/>
            <a:rect l="l" t="t" r="r" b="b"/>
            <a:pathLst>
              <a:path w="3272010" h="4840782">
                <a:moveTo>
                  <a:pt x="0" y="0"/>
                </a:moveTo>
                <a:lnTo>
                  <a:pt x="3272010" y="0"/>
                </a:lnTo>
                <a:lnTo>
                  <a:pt x="3272010" y="4840782"/>
                </a:lnTo>
                <a:lnTo>
                  <a:pt x="0" y="484078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4" name="TextBox 14"/>
          <p:cNvSpPr txBox="1"/>
          <p:nvPr/>
        </p:nvSpPr>
        <p:spPr>
          <a:xfrm>
            <a:off x="768163" y="4324203"/>
            <a:ext cx="11533732" cy="51780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532"/>
              </a:lnSpc>
            </a:pPr>
            <a:r>
              <a:rPr lang="en-US" sz="16399">
                <a:solidFill>
                  <a:srgbClr val="224435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WELLNESS WARRIORS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594407" y="7863424"/>
            <a:ext cx="3991834" cy="3834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55"/>
              </a:lnSpc>
            </a:pPr>
            <a:r>
              <a:rPr lang="en-US" sz="2437" b="1">
                <a:solidFill>
                  <a:srgbClr val="3B4E4E"/>
                </a:solidFill>
                <a:latin typeface="Inter Bold"/>
                <a:ea typeface="Inter Bold"/>
                <a:cs typeface="Inter Bold"/>
                <a:sym typeface="Inter Bold"/>
              </a:rPr>
              <a:t>Elizabeth</a:t>
            </a:r>
            <a:r>
              <a:rPr lang="en-US" sz="2437" b="1">
                <a:solidFill>
                  <a:srgbClr val="211217"/>
                </a:solidFill>
                <a:latin typeface="Inter Bold"/>
                <a:ea typeface="Inter Bold"/>
                <a:cs typeface="Inter Bold"/>
                <a:sym typeface="Inter Bold"/>
              </a:rPr>
              <a:t> Stevenson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594407" y="7432318"/>
            <a:ext cx="3556993" cy="3834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55"/>
              </a:lnSpc>
            </a:pPr>
            <a:r>
              <a:rPr lang="en-US" sz="2437" b="1">
                <a:solidFill>
                  <a:srgbClr val="3B4E4E"/>
                </a:solidFill>
                <a:latin typeface="Inter Bold"/>
                <a:ea typeface="Inter Bold"/>
                <a:cs typeface="Inter Bold"/>
                <a:sym typeface="Inter Bold"/>
              </a:rPr>
              <a:t>Yeshaswini</a:t>
            </a:r>
            <a:r>
              <a:rPr lang="en-US" sz="2437" b="1">
                <a:solidFill>
                  <a:srgbClr val="211217"/>
                </a:solidFill>
                <a:latin typeface="Inter Bold"/>
                <a:ea typeface="Inter Bold"/>
                <a:cs typeface="Inter Bold"/>
                <a:sym typeface="Inter Bold"/>
              </a:rPr>
              <a:t> Nagaraj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594407" y="8658963"/>
            <a:ext cx="5451439" cy="3834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55"/>
              </a:lnSpc>
            </a:pPr>
            <a:r>
              <a:rPr lang="en-US" sz="2437" b="1">
                <a:solidFill>
                  <a:srgbClr val="3B4E4E"/>
                </a:solidFill>
                <a:latin typeface="Inter Bold"/>
                <a:ea typeface="Inter Bold"/>
                <a:cs typeface="Inter Bold"/>
                <a:sym typeface="Inter Bold"/>
              </a:rPr>
              <a:t>Lakshayaa Shruthi </a:t>
            </a:r>
            <a:r>
              <a:rPr lang="en-US" sz="2437" b="1">
                <a:solidFill>
                  <a:srgbClr val="211217"/>
                </a:solidFill>
                <a:latin typeface="Inter Bold"/>
                <a:ea typeface="Inter Bold"/>
                <a:cs typeface="Inter Bold"/>
                <a:sym typeface="Inter Bold"/>
              </a:rPr>
              <a:t>Karthikeyan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594407" y="8294531"/>
            <a:ext cx="3556992" cy="3834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55"/>
              </a:lnSpc>
            </a:pPr>
            <a:r>
              <a:rPr lang="en-US" sz="2437" b="1">
                <a:solidFill>
                  <a:srgbClr val="3B4E4E"/>
                </a:solidFill>
                <a:latin typeface="Inter Bold"/>
                <a:ea typeface="Inter Bold"/>
                <a:cs typeface="Inter Bold"/>
                <a:sym typeface="Inter Bold"/>
              </a:rPr>
              <a:t>Zita</a:t>
            </a:r>
            <a:r>
              <a:rPr lang="en-US" sz="2437" b="1">
                <a:solidFill>
                  <a:srgbClr val="211217"/>
                </a:solidFill>
                <a:latin typeface="Inter Bold"/>
                <a:ea typeface="Inter Bold"/>
                <a:cs typeface="Inter Bold"/>
                <a:sym typeface="Inter Bold"/>
              </a:rPr>
              <a:t> Okeke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560186" y="501932"/>
            <a:ext cx="2232917" cy="7032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562"/>
              </a:lnSpc>
            </a:pPr>
            <a:r>
              <a:rPr lang="en-US" sz="4437">
                <a:solidFill>
                  <a:srgbClr val="FBF582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Team 3</a:t>
            </a:r>
          </a:p>
        </p:txBody>
      </p:sp>
      <p:grpSp>
        <p:nvGrpSpPr>
          <p:cNvPr id="38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9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9F4BE"/>
            </a:solid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40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1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BF582"/>
            </a:solid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43" name="Group 6"/>
          <p:cNvGrpSpPr/>
          <p:nvPr/>
        </p:nvGrpSpPr>
        <p:grpSpPr>
          <a:xfrm>
            <a:off x="15197904" y="9483619"/>
            <a:ext cx="3004371" cy="717656"/>
            <a:chOff x="0" y="0"/>
            <a:chExt cx="2871008" cy="685800"/>
          </a:xfrm>
        </p:grpSpPr>
        <p:sp>
          <p:nvSpPr>
            <p:cNvPr id="42" name="Freeform 7">
              <a:hlinkClick r:id="rId2" tooltip="https://gamma.app/?utm_source=made-with-gamma"/>
            </p:cNvPr>
            <p:cNvSpPr/>
            <p:nvPr/>
          </p:nvSpPr>
          <p:spPr>
            <a:xfrm>
              <a:off x="0" y="0"/>
              <a:ext cx="2870962" cy="685800"/>
            </a:xfrm>
            <a:custGeom>
              <a:avLst/>
              <a:gdLst/>
              <a:ahLst/>
              <a:cxnLst/>
              <a:rect l="l" t="t" r="r" b="b"/>
              <a:pathLst>
                <a:path w="2870962" h="685800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1098919" r="-195156" b="-36692"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44" name="Group 8"/>
          <p:cNvGrpSpPr/>
          <p:nvPr/>
        </p:nvGrpSpPr>
        <p:grpSpPr>
          <a:xfrm>
            <a:off x="0" y="354012"/>
            <a:ext cx="3353289" cy="1027677"/>
            <a:chOff x="0" y="0"/>
            <a:chExt cx="883171" cy="270664"/>
          </a:xfrm>
        </p:grpSpPr>
        <p:sp>
          <p:nvSpPr>
            <p:cNvPr id="45" name="Freeform 9"/>
            <p:cNvSpPr/>
            <p:nvPr/>
          </p:nvSpPr>
          <p:spPr>
            <a:xfrm>
              <a:off x="0" y="0"/>
              <a:ext cx="883171" cy="270664"/>
            </a:xfrm>
            <a:custGeom>
              <a:avLst/>
              <a:gdLst/>
              <a:ahLst/>
              <a:cxnLst/>
              <a:rect l="l" t="t" r="r" b="b"/>
              <a:pathLst>
                <a:path w="883171" h="270664">
                  <a:moveTo>
                    <a:pt x="0" y="0"/>
                  </a:moveTo>
                  <a:lnTo>
                    <a:pt x="883171" y="0"/>
                  </a:lnTo>
                  <a:lnTo>
                    <a:pt x="883171" y="270664"/>
                  </a:lnTo>
                  <a:lnTo>
                    <a:pt x="0" y="270664"/>
                  </a:lnTo>
                  <a:close/>
                </a:path>
              </a:pathLst>
            </a:custGeom>
            <a:solidFill>
              <a:srgbClr val="211217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46" name="TextBox 10"/>
            <p:cNvSpPr txBox="1"/>
            <p:nvPr/>
          </p:nvSpPr>
          <p:spPr>
            <a:xfrm>
              <a:off x="0" y="-95250"/>
              <a:ext cx="883171" cy="3659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62"/>
                </a:lnSpc>
              </a:pPr>
              <a:endParaRPr/>
            </a:p>
          </p:txBody>
        </p:sp>
      </p:grpSp>
      <p:sp>
        <p:nvSpPr>
          <p:cNvPr id="47" name="Freeform 11"/>
          <p:cNvSpPr/>
          <p:nvPr/>
        </p:nvSpPr>
        <p:spPr>
          <a:xfrm>
            <a:off x="12828187" y="27671"/>
            <a:ext cx="3758054" cy="1680359"/>
          </a:xfrm>
          <a:custGeom>
            <a:avLst/>
            <a:gdLst/>
            <a:ahLst/>
            <a:cxnLst/>
            <a:rect l="l" t="t" r="r" b="b"/>
            <a:pathLst>
              <a:path w="3758054" h="1680359">
                <a:moveTo>
                  <a:pt x="0" y="0"/>
                </a:moveTo>
                <a:lnTo>
                  <a:pt x="3758054" y="0"/>
                </a:lnTo>
                <a:lnTo>
                  <a:pt x="3758054" y="1680359"/>
                </a:lnTo>
                <a:lnTo>
                  <a:pt x="0" y="168035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2020" r="-389661" b="-963087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8" name="Freeform 12"/>
          <p:cNvSpPr/>
          <p:nvPr/>
        </p:nvSpPr>
        <p:spPr>
          <a:xfrm>
            <a:off x="16524604" y="354012"/>
            <a:ext cx="1428699" cy="1027677"/>
          </a:xfrm>
          <a:custGeom>
            <a:avLst/>
            <a:gdLst/>
            <a:ahLst/>
            <a:cxnLst/>
            <a:rect l="l" t="t" r="r" b="b"/>
            <a:pathLst>
              <a:path w="1428699" h="1027677">
                <a:moveTo>
                  <a:pt x="0" y="0"/>
                </a:moveTo>
                <a:lnTo>
                  <a:pt x="1428698" y="0"/>
                </a:lnTo>
                <a:lnTo>
                  <a:pt x="1428698" y="1027677"/>
                </a:lnTo>
                <a:lnTo>
                  <a:pt x="0" y="102767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913594" t="-59418" r="-26633" b="-1286729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9" name="Freeform 13"/>
          <p:cNvSpPr/>
          <p:nvPr/>
        </p:nvSpPr>
        <p:spPr>
          <a:xfrm>
            <a:off x="13252594" y="2115286"/>
            <a:ext cx="3272010" cy="4840782"/>
          </a:xfrm>
          <a:custGeom>
            <a:avLst/>
            <a:gdLst/>
            <a:ahLst/>
            <a:cxnLst/>
            <a:rect l="l" t="t" r="r" b="b"/>
            <a:pathLst>
              <a:path w="3272010" h="4840782">
                <a:moveTo>
                  <a:pt x="0" y="0"/>
                </a:moveTo>
                <a:lnTo>
                  <a:pt x="3272010" y="0"/>
                </a:lnTo>
                <a:lnTo>
                  <a:pt x="3272010" y="4840782"/>
                </a:lnTo>
                <a:lnTo>
                  <a:pt x="0" y="484078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50" name="TextBox 14"/>
          <p:cNvSpPr txBox="1"/>
          <p:nvPr/>
        </p:nvSpPr>
        <p:spPr>
          <a:xfrm>
            <a:off x="768163" y="4324203"/>
            <a:ext cx="11533732" cy="51780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532"/>
              </a:lnSpc>
            </a:pPr>
            <a:r>
              <a:rPr lang="en-US" sz="16399">
                <a:solidFill>
                  <a:srgbClr val="224435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WELLNESS WARRIORS</a:t>
            </a:r>
          </a:p>
        </p:txBody>
      </p:sp>
      <p:sp>
        <p:nvSpPr>
          <p:cNvPr id="51" name="TextBox 15"/>
          <p:cNvSpPr txBox="1"/>
          <p:nvPr/>
        </p:nvSpPr>
        <p:spPr>
          <a:xfrm>
            <a:off x="12594407" y="7863424"/>
            <a:ext cx="3991834" cy="3834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55"/>
              </a:lnSpc>
            </a:pPr>
            <a:r>
              <a:rPr lang="en-US" sz="2437" b="1">
                <a:solidFill>
                  <a:srgbClr val="3B4E4E"/>
                </a:solidFill>
                <a:latin typeface="Inter Bold"/>
                <a:ea typeface="Inter Bold"/>
                <a:cs typeface="Inter Bold"/>
                <a:sym typeface="Inter Bold"/>
              </a:rPr>
              <a:t>Elizabeth</a:t>
            </a:r>
            <a:r>
              <a:rPr lang="en-US" sz="2437" b="1">
                <a:solidFill>
                  <a:srgbClr val="211217"/>
                </a:solidFill>
                <a:latin typeface="Inter Bold"/>
                <a:ea typeface="Inter Bold"/>
                <a:cs typeface="Inter Bold"/>
                <a:sym typeface="Inter Bold"/>
              </a:rPr>
              <a:t> Stevenson</a:t>
            </a:r>
          </a:p>
        </p:txBody>
      </p:sp>
      <p:sp>
        <p:nvSpPr>
          <p:cNvPr id="52" name="TextBox 16"/>
          <p:cNvSpPr txBox="1"/>
          <p:nvPr/>
        </p:nvSpPr>
        <p:spPr>
          <a:xfrm>
            <a:off x="12594407" y="7432318"/>
            <a:ext cx="3556993" cy="3834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55"/>
              </a:lnSpc>
            </a:pPr>
            <a:r>
              <a:rPr lang="en-US" sz="2437" b="1">
                <a:solidFill>
                  <a:srgbClr val="3B4E4E"/>
                </a:solidFill>
                <a:latin typeface="Inter Bold"/>
                <a:ea typeface="Inter Bold"/>
                <a:cs typeface="Inter Bold"/>
                <a:sym typeface="Inter Bold"/>
              </a:rPr>
              <a:t>Yeshaswini</a:t>
            </a:r>
            <a:r>
              <a:rPr lang="en-US" sz="2437" b="1">
                <a:solidFill>
                  <a:srgbClr val="211217"/>
                </a:solidFill>
                <a:latin typeface="Inter Bold"/>
                <a:ea typeface="Inter Bold"/>
                <a:cs typeface="Inter Bold"/>
                <a:sym typeface="Inter Bold"/>
              </a:rPr>
              <a:t> Nagaraj</a:t>
            </a:r>
          </a:p>
        </p:txBody>
      </p:sp>
      <p:sp>
        <p:nvSpPr>
          <p:cNvPr id="53" name="TextBox 17"/>
          <p:cNvSpPr txBox="1"/>
          <p:nvPr/>
        </p:nvSpPr>
        <p:spPr>
          <a:xfrm>
            <a:off x="12594407" y="8658963"/>
            <a:ext cx="5451439" cy="3834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55"/>
              </a:lnSpc>
            </a:pPr>
            <a:r>
              <a:rPr lang="en-US" sz="2437" b="1">
                <a:solidFill>
                  <a:srgbClr val="3B4E4E"/>
                </a:solidFill>
                <a:latin typeface="Inter Bold"/>
                <a:ea typeface="Inter Bold"/>
                <a:cs typeface="Inter Bold"/>
                <a:sym typeface="Inter Bold"/>
              </a:rPr>
              <a:t>Lakshayaa Shruthi </a:t>
            </a:r>
            <a:r>
              <a:rPr lang="en-US" sz="2437" b="1">
                <a:solidFill>
                  <a:srgbClr val="211217"/>
                </a:solidFill>
                <a:latin typeface="Inter Bold"/>
                <a:ea typeface="Inter Bold"/>
                <a:cs typeface="Inter Bold"/>
                <a:sym typeface="Inter Bold"/>
              </a:rPr>
              <a:t>Karthikeyan</a:t>
            </a:r>
          </a:p>
        </p:txBody>
      </p:sp>
      <p:sp>
        <p:nvSpPr>
          <p:cNvPr id="54" name="TextBox 18"/>
          <p:cNvSpPr txBox="1"/>
          <p:nvPr/>
        </p:nvSpPr>
        <p:spPr>
          <a:xfrm>
            <a:off x="12594407" y="8294531"/>
            <a:ext cx="3556992" cy="3834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55"/>
              </a:lnSpc>
            </a:pPr>
            <a:r>
              <a:rPr lang="en-US" sz="2437" b="1">
                <a:solidFill>
                  <a:srgbClr val="3B4E4E"/>
                </a:solidFill>
                <a:latin typeface="Inter Bold"/>
                <a:ea typeface="Inter Bold"/>
                <a:cs typeface="Inter Bold"/>
                <a:sym typeface="Inter Bold"/>
              </a:rPr>
              <a:t>Zita</a:t>
            </a:r>
            <a:r>
              <a:rPr lang="en-US" sz="2437" b="1">
                <a:solidFill>
                  <a:srgbClr val="211217"/>
                </a:solidFill>
                <a:latin typeface="Inter Bold"/>
                <a:ea typeface="Inter Bold"/>
                <a:cs typeface="Inter Bold"/>
                <a:sym typeface="Inter Bold"/>
              </a:rPr>
              <a:t> Okeke</a:t>
            </a:r>
          </a:p>
        </p:txBody>
      </p:sp>
      <p:sp>
        <p:nvSpPr>
          <p:cNvPr id="55" name="TextBox 19"/>
          <p:cNvSpPr txBox="1"/>
          <p:nvPr/>
        </p:nvSpPr>
        <p:spPr>
          <a:xfrm>
            <a:off x="560186" y="501932"/>
            <a:ext cx="2232917" cy="7032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562"/>
              </a:lnSpc>
            </a:pPr>
            <a:r>
              <a:rPr lang="en-US" sz="4437">
                <a:solidFill>
                  <a:srgbClr val="FBF582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Team 3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9F4BE"/>
            </a:solid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BF582"/>
            </a:solid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653897" y="1542534"/>
            <a:ext cx="14395121" cy="62768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591"/>
              </a:lnSpc>
            </a:pPr>
            <a:r>
              <a:rPr lang="en-US" sz="27431" dirty="0">
                <a:solidFill>
                  <a:srgbClr val="233939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Thank You!  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-301661" y="7467283"/>
            <a:ext cx="18589661" cy="2048192"/>
            <a:chOff x="0" y="-95250"/>
            <a:chExt cx="4896042" cy="53944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896042" cy="444192"/>
            </a:xfrm>
            <a:custGeom>
              <a:avLst/>
              <a:gdLst/>
              <a:ahLst/>
              <a:cxnLst/>
              <a:rect l="l" t="t" r="r" b="b"/>
              <a:pathLst>
                <a:path w="4896042" h="444192">
                  <a:moveTo>
                    <a:pt x="0" y="0"/>
                  </a:moveTo>
                  <a:lnTo>
                    <a:pt x="4896042" y="0"/>
                  </a:lnTo>
                  <a:lnTo>
                    <a:pt x="4896042" y="444192"/>
                  </a:lnTo>
                  <a:lnTo>
                    <a:pt x="0" y="444192"/>
                  </a:lnTo>
                  <a:close/>
                </a:path>
              </a:pathLst>
            </a:custGeom>
            <a:solidFill>
              <a:srgbClr val="224435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95250"/>
              <a:ext cx="4896042" cy="5394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62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2053292" y="7662807"/>
            <a:ext cx="5196850" cy="1595493"/>
            <a:chOff x="0" y="-542207"/>
            <a:chExt cx="6929133" cy="2127325"/>
          </a:xfrm>
        </p:grpSpPr>
        <p:grpSp>
          <p:nvGrpSpPr>
            <p:cNvPr id="11" name="Group 11"/>
            <p:cNvGrpSpPr/>
            <p:nvPr/>
          </p:nvGrpSpPr>
          <p:grpSpPr>
            <a:xfrm>
              <a:off x="0" y="-542207"/>
              <a:ext cx="6929133" cy="2127325"/>
              <a:chOff x="0" y="-95250"/>
              <a:chExt cx="1217248" cy="373709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1217248" cy="278459"/>
              </a:xfrm>
              <a:custGeom>
                <a:avLst/>
                <a:gdLst/>
                <a:ahLst/>
                <a:cxnLst/>
                <a:rect l="l" t="t" r="r" b="b"/>
                <a:pathLst>
                  <a:path w="1217248" h="278459">
                    <a:moveTo>
                      <a:pt x="75976" y="0"/>
                    </a:moveTo>
                    <a:lnTo>
                      <a:pt x="1141272" y="0"/>
                    </a:lnTo>
                    <a:cubicBezTo>
                      <a:pt x="1161422" y="0"/>
                      <a:pt x="1180747" y="8005"/>
                      <a:pt x="1194995" y="22253"/>
                    </a:cubicBezTo>
                    <a:cubicBezTo>
                      <a:pt x="1209243" y="36501"/>
                      <a:pt x="1217248" y="55826"/>
                      <a:pt x="1217248" y="75976"/>
                    </a:cubicBezTo>
                    <a:lnTo>
                      <a:pt x="1217248" y="202483"/>
                    </a:lnTo>
                    <a:cubicBezTo>
                      <a:pt x="1217248" y="222633"/>
                      <a:pt x="1209243" y="241958"/>
                      <a:pt x="1194995" y="256206"/>
                    </a:cubicBezTo>
                    <a:cubicBezTo>
                      <a:pt x="1180747" y="270455"/>
                      <a:pt x="1161422" y="278459"/>
                      <a:pt x="1141272" y="278459"/>
                    </a:cubicBezTo>
                    <a:lnTo>
                      <a:pt x="75976" y="278459"/>
                    </a:lnTo>
                    <a:cubicBezTo>
                      <a:pt x="55826" y="278459"/>
                      <a:pt x="36501" y="270455"/>
                      <a:pt x="22253" y="256206"/>
                    </a:cubicBezTo>
                    <a:cubicBezTo>
                      <a:pt x="8005" y="241958"/>
                      <a:pt x="0" y="222633"/>
                      <a:pt x="0" y="202483"/>
                    </a:cubicBezTo>
                    <a:lnTo>
                      <a:pt x="0" y="75976"/>
                    </a:lnTo>
                    <a:cubicBezTo>
                      <a:pt x="0" y="55826"/>
                      <a:pt x="8005" y="36501"/>
                      <a:pt x="22253" y="22253"/>
                    </a:cubicBezTo>
                    <a:cubicBezTo>
                      <a:pt x="36501" y="8005"/>
                      <a:pt x="55826" y="0"/>
                      <a:pt x="75976" y="0"/>
                    </a:cubicBezTo>
                    <a:close/>
                  </a:path>
                </a:pathLst>
              </a:custGeom>
              <a:solidFill>
                <a:srgbClr val="FBF582"/>
              </a:solidFill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3" name="TextBox 13"/>
              <p:cNvSpPr txBox="1"/>
              <p:nvPr/>
            </p:nvSpPr>
            <p:spPr>
              <a:xfrm>
                <a:off x="0" y="-95250"/>
                <a:ext cx="1217248" cy="373709"/>
              </a:xfrm>
              <a:prstGeom prst="rect">
                <a:avLst/>
              </a:prstGeom>
            </p:spPr>
            <p:txBody>
              <a:bodyPr lIns="57121" tIns="57121" rIns="57121" bIns="57121" rtlCol="0" anchor="ctr"/>
              <a:lstStyle/>
              <a:p>
                <a:pPr algn="ctr">
                  <a:lnSpc>
                    <a:spcPts val="3562"/>
                  </a:lnSpc>
                </a:pPr>
                <a:endParaRPr/>
              </a:p>
            </p:txBody>
          </p:sp>
        </p:grpSp>
        <p:sp>
          <p:nvSpPr>
            <p:cNvPr id="14" name="TextBox 14"/>
            <p:cNvSpPr txBox="1"/>
            <p:nvPr/>
          </p:nvSpPr>
          <p:spPr>
            <a:xfrm>
              <a:off x="402012" y="258222"/>
              <a:ext cx="6125109" cy="10400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6254"/>
                </a:lnSpc>
              </a:pPr>
              <a:r>
                <a:rPr lang="en-US" sz="4989">
                  <a:solidFill>
                    <a:srgbClr val="224435"/>
                  </a:solidFill>
                  <a:latin typeface="Cooper BT Light"/>
                  <a:ea typeface="Cooper BT Light"/>
                  <a:cs typeface="Cooper BT Light"/>
                  <a:sym typeface="Cooper BT Light"/>
                </a:rPr>
                <a:t>Any Questions?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9F4BE"/>
            </a:solid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BF582"/>
            </a:solid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028700" y="411359"/>
            <a:ext cx="4097539" cy="1418928"/>
            <a:chOff x="0" y="-482204"/>
            <a:chExt cx="5463385" cy="1891904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-482204"/>
              <a:ext cx="5463385" cy="1891904"/>
              <a:chOff x="0" y="-95250"/>
              <a:chExt cx="1079187" cy="373709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1079187" cy="278459"/>
              </a:xfrm>
              <a:custGeom>
                <a:avLst/>
                <a:gdLst/>
                <a:ahLst/>
                <a:cxnLst/>
                <a:rect l="l" t="t" r="r" b="b"/>
                <a:pathLst>
                  <a:path w="1079187" h="278459">
                    <a:moveTo>
                      <a:pt x="96360" y="0"/>
                    </a:moveTo>
                    <a:lnTo>
                      <a:pt x="982827" y="0"/>
                    </a:lnTo>
                    <a:cubicBezTo>
                      <a:pt x="1036045" y="0"/>
                      <a:pt x="1079187" y="43142"/>
                      <a:pt x="1079187" y="96360"/>
                    </a:cubicBezTo>
                    <a:lnTo>
                      <a:pt x="1079187" y="182099"/>
                    </a:lnTo>
                    <a:cubicBezTo>
                      <a:pt x="1079187" y="207656"/>
                      <a:pt x="1069035" y="232165"/>
                      <a:pt x="1050964" y="250236"/>
                    </a:cubicBezTo>
                    <a:cubicBezTo>
                      <a:pt x="1032893" y="268307"/>
                      <a:pt x="1008384" y="278459"/>
                      <a:pt x="982827" y="278459"/>
                    </a:cubicBezTo>
                    <a:lnTo>
                      <a:pt x="96360" y="278459"/>
                    </a:lnTo>
                    <a:cubicBezTo>
                      <a:pt x="43142" y="278459"/>
                      <a:pt x="0" y="235318"/>
                      <a:pt x="0" y="182099"/>
                    </a:cubicBezTo>
                    <a:lnTo>
                      <a:pt x="0" y="96360"/>
                    </a:lnTo>
                    <a:cubicBezTo>
                      <a:pt x="0" y="70804"/>
                      <a:pt x="10152" y="46294"/>
                      <a:pt x="28223" y="28223"/>
                    </a:cubicBezTo>
                    <a:cubicBezTo>
                      <a:pt x="46294" y="10152"/>
                      <a:pt x="70804" y="0"/>
                      <a:pt x="96360" y="0"/>
                    </a:cubicBezTo>
                    <a:close/>
                  </a:path>
                </a:pathLst>
              </a:custGeom>
              <a:solidFill>
                <a:srgbClr val="211217"/>
              </a:solidFill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9" name="TextBox 9"/>
              <p:cNvSpPr txBox="1"/>
              <p:nvPr/>
            </p:nvSpPr>
            <p:spPr>
              <a:xfrm>
                <a:off x="0" y="-95250"/>
                <a:ext cx="1079187" cy="37370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562"/>
                  </a:lnSpc>
                </a:pPr>
                <a:endParaRPr/>
              </a:p>
            </p:txBody>
          </p:sp>
        </p:grpSp>
        <p:sp>
          <p:nvSpPr>
            <p:cNvPr id="10" name="TextBox 10"/>
            <p:cNvSpPr txBox="1"/>
            <p:nvPr/>
          </p:nvSpPr>
          <p:spPr>
            <a:xfrm>
              <a:off x="404882" y="226483"/>
              <a:ext cx="4653622" cy="9281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5562"/>
                </a:lnSpc>
              </a:pPr>
              <a:r>
                <a:rPr lang="en-US" sz="4437">
                  <a:solidFill>
                    <a:srgbClr val="FBF582"/>
                  </a:solidFill>
                  <a:latin typeface="Cooper BT Light"/>
                  <a:ea typeface="Cooper BT Light"/>
                  <a:cs typeface="Cooper BT Light"/>
                  <a:sym typeface="Cooper BT Light"/>
                </a:rPr>
                <a:t>The Problem</a:t>
              </a:r>
            </a:p>
          </p:txBody>
        </p:sp>
      </p:grpSp>
      <p:sp>
        <p:nvSpPr>
          <p:cNvPr id="11" name="Freeform 11"/>
          <p:cNvSpPr/>
          <p:nvPr/>
        </p:nvSpPr>
        <p:spPr>
          <a:xfrm>
            <a:off x="8981038" y="3641446"/>
            <a:ext cx="162962" cy="3734554"/>
          </a:xfrm>
          <a:custGeom>
            <a:avLst/>
            <a:gdLst/>
            <a:ahLst/>
            <a:cxnLst/>
            <a:rect l="l" t="t" r="r" b="b"/>
            <a:pathLst>
              <a:path w="162962" h="3734554">
                <a:moveTo>
                  <a:pt x="0" y="0"/>
                </a:moveTo>
                <a:lnTo>
                  <a:pt x="162962" y="0"/>
                </a:lnTo>
                <a:lnTo>
                  <a:pt x="162962" y="3734555"/>
                </a:lnTo>
                <a:lnTo>
                  <a:pt x="0" y="37345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2" name="Freeform 12"/>
          <p:cNvSpPr/>
          <p:nvPr/>
        </p:nvSpPr>
        <p:spPr>
          <a:xfrm>
            <a:off x="2550575" y="3491357"/>
            <a:ext cx="4408514" cy="4408514"/>
          </a:xfrm>
          <a:custGeom>
            <a:avLst/>
            <a:gdLst/>
            <a:ahLst/>
            <a:cxnLst/>
            <a:rect l="l" t="t" r="r" b="b"/>
            <a:pathLst>
              <a:path w="4408514" h="4408514">
                <a:moveTo>
                  <a:pt x="0" y="0"/>
                </a:moveTo>
                <a:lnTo>
                  <a:pt x="4408514" y="0"/>
                </a:lnTo>
                <a:lnTo>
                  <a:pt x="4408514" y="4408515"/>
                </a:lnTo>
                <a:lnTo>
                  <a:pt x="0" y="440851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3" name="Freeform 13"/>
          <p:cNvSpPr/>
          <p:nvPr/>
        </p:nvSpPr>
        <p:spPr>
          <a:xfrm>
            <a:off x="10744267" y="3230099"/>
            <a:ext cx="4931030" cy="4931030"/>
          </a:xfrm>
          <a:custGeom>
            <a:avLst/>
            <a:gdLst/>
            <a:ahLst/>
            <a:cxnLst/>
            <a:rect l="l" t="t" r="r" b="b"/>
            <a:pathLst>
              <a:path w="4931030" h="4931030">
                <a:moveTo>
                  <a:pt x="0" y="0"/>
                </a:moveTo>
                <a:lnTo>
                  <a:pt x="4931030" y="0"/>
                </a:lnTo>
                <a:lnTo>
                  <a:pt x="4931030" y="4931031"/>
                </a:lnTo>
                <a:lnTo>
                  <a:pt x="0" y="493103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26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27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9F4BE"/>
            </a:solid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28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29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BF582"/>
            </a:solid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34" name="Group 6"/>
          <p:cNvGrpSpPr/>
          <p:nvPr/>
        </p:nvGrpSpPr>
        <p:grpSpPr>
          <a:xfrm>
            <a:off x="1028700" y="773012"/>
            <a:ext cx="4097539" cy="1057275"/>
            <a:chOff x="0" y="0"/>
            <a:chExt cx="5463385" cy="1409700"/>
          </a:xfrm>
        </p:grpSpPr>
        <p:grpSp>
          <p:nvGrpSpPr>
            <p:cNvPr id="30" name="Group 7"/>
            <p:cNvGrpSpPr/>
            <p:nvPr/>
          </p:nvGrpSpPr>
          <p:grpSpPr>
            <a:xfrm>
              <a:off x="0" y="0"/>
              <a:ext cx="5463385" cy="1409700"/>
              <a:chOff x="0" y="0"/>
              <a:chExt cx="1079187" cy="278459"/>
            </a:xfrm>
          </p:grpSpPr>
          <p:sp>
            <p:nvSpPr>
              <p:cNvPr id="31" name="Freeform 8"/>
              <p:cNvSpPr/>
              <p:nvPr/>
            </p:nvSpPr>
            <p:spPr>
              <a:xfrm>
                <a:off x="0" y="0"/>
                <a:ext cx="1079187" cy="278459"/>
              </a:xfrm>
              <a:custGeom>
                <a:avLst/>
                <a:gdLst/>
                <a:ahLst/>
                <a:cxnLst/>
                <a:rect l="l" t="t" r="r" b="b"/>
                <a:pathLst>
                  <a:path w="1079187" h="278459">
                    <a:moveTo>
                      <a:pt x="96360" y="0"/>
                    </a:moveTo>
                    <a:lnTo>
                      <a:pt x="982827" y="0"/>
                    </a:lnTo>
                    <a:cubicBezTo>
                      <a:pt x="1036045" y="0"/>
                      <a:pt x="1079187" y="43142"/>
                      <a:pt x="1079187" y="96360"/>
                    </a:cubicBezTo>
                    <a:lnTo>
                      <a:pt x="1079187" y="182099"/>
                    </a:lnTo>
                    <a:cubicBezTo>
                      <a:pt x="1079187" y="207656"/>
                      <a:pt x="1069035" y="232165"/>
                      <a:pt x="1050964" y="250236"/>
                    </a:cubicBezTo>
                    <a:cubicBezTo>
                      <a:pt x="1032893" y="268307"/>
                      <a:pt x="1008384" y="278459"/>
                      <a:pt x="982827" y="278459"/>
                    </a:cubicBezTo>
                    <a:lnTo>
                      <a:pt x="96360" y="278459"/>
                    </a:lnTo>
                    <a:cubicBezTo>
                      <a:pt x="43142" y="278459"/>
                      <a:pt x="0" y="235318"/>
                      <a:pt x="0" y="182099"/>
                    </a:cubicBezTo>
                    <a:lnTo>
                      <a:pt x="0" y="96360"/>
                    </a:lnTo>
                    <a:cubicBezTo>
                      <a:pt x="0" y="70804"/>
                      <a:pt x="10152" y="46294"/>
                      <a:pt x="28223" y="28223"/>
                    </a:cubicBezTo>
                    <a:cubicBezTo>
                      <a:pt x="46294" y="10152"/>
                      <a:pt x="70804" y="0"/>
                      <a:pt x="96360" y="0"/>
                    </a:cubicBezTo>
                    <a:close/>
                  </a:path>
                </a:pathLst>
              </a:custGeom>
              <a:solidFill>
                <a:srgbClr val="211217"/>
              </a:solidFill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32" name="TextBox 9"/>
              <p:cNvSpPr txBox="1"/>
              <p:nvPr/>
            </p:nvSpPr>
            <p:spPr>
              <a:xfrm>
                <a:off x="0" y="-95250"/>
                <a:ext cx="1079187" cy="37370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562"/>
                  </a:lnSpc>
                </a:pPr>
                <a:endParaRPr/>
              </a:p>
            </p:txBody>
          </p:sp>
        </p:grpSp>
        <p:sp>
          <p:nvSpPr>
            <p:cNvPr id="33" name="TextBox 10"/>
            <p:cNvSpPr txBox="1"/>
            <p:nvPr/>
          </p:nvSpPr>
          <p:spPr>
            <a:xfrm>
              <a:off x="404882" y="226483"/>
              <a:ext cx="4653622" cy="9281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5562"/>
                </a:lnSpc>
              </a:pPr>
              <a:r>
                <a:rPr lang="en-US" sz="4437">
                  <a:solidFill>
                    <a:srgbClr val="FBF582"/>
                  </a:solidFill>
                  <a:latin typeface="Cooper BT Light"/>
                  <a:ea typeface="Cooper BT Light"/>
                  <a:cs typeface="Cooper BT Light"/>
                  <a:sym typeface="Cooper BT Light"/>
                </a:rPr>
                <a:t>The Problem</a:t>
              </a:r>
            </a:p>
          </p:txBody>
        </p:sp>
      </p:grpSp>
      <p:sp>
        <p:nvSpPr>
          <p:cNvPr id="35" name="Freeform 11"/>
          <p:cNvSpPr/>
          <p:nvPr/>
        </p:nvSpPr>
        <p:spPr>
          <a:xfrm>
            <a:off x="8981038" y="3641446"/>
            <a:ext cx="162962" cy="3734554"/>
          </a:xfrm>
          <a:custGeom>
            <a:avLst/>
            <a:gdLst/>
            <a:ahLst/>
            <a:cxnLst/>
            <a:rect l="l" t="t" r="r" b="b"/>
            <a:pathLst>
              <a:path w="162962" h="3734554">
                <a:moveTo>
                  <a:pt x="0" y="0"/>
                </a:moveTo>
                <a:lnTo>
                  <a:pt x="162962" y="0"/>
                </a:lnTo>
                <a:lnTo>
                  <a:pt x="162962" y="3734555"/>
                </a:lnTo>
                <a:lnTo>
                  <a:pt x="0" y="37345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6" name="Freeform 12"/>
          <p:cNvSpPr/>
          <p:nvPr/>
        </p:nvSpPr>
        <p:spPr>
          <a:xfrm>
            <a:off x="2550575" y="3491357"/>
            <a:ext cx="4408514" cy="4408514"/>
          </a:xfrm>
          <a:custGeom>
            <a:avLst/>
            <a:gdLst/>
            <a:ahLst/>
            <a:cxnLst/>
            <a:rect l="l" t="t" r="r" b="b"/>
            <a:pathLst>
              <a:path w="4408514" h="4408514">
                <a:moveTo>
                  <a:pt x="0" y="0"/>
                </a:moveTo>
                <a:lnTo>
                  <a:pt x="4408514" y="0"/>
                </a:lnTo>
                <a:lnTo>
                  <a:pt x="4408514" y="4408515"/>
                </a:lnTo>
                <a:lnTo>
                  <a:pt x="0" y="440851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7" name="Freeform 13"/>
          <p:cNvSpPr/>
          <p:nvPr/>
        </p:nvSpPr>
        <p:spPr>
          <a:xfrm>
            <a:off x="10744267" y="3230099"/>
            <a:ext cx="4931030" cy="4931030"/>
          </a:xfrm>
          <a:custGeom>
            <a:avLst/>
            <a:gdLst/>
            <a:ahLst/>
            <a:cxnLst/>
            <a:rect l="l" t="t" r="r" b="b"/>
            <a:pathLst>
              <a:path w="4931030" h="4931030">
                <a:moveTo>
                  <a:pt x="0" y="0"/>
                </a:moveTo>
                <a:lnTo>
                  <a:pt x="4931030" y="0"/>
                </a:lnTo>
                <a:lnTo>
                  <a:pt x="4931030" y="4931031"/>
                </a:lnTo>
                <a:lnTo>
                  <a:pt x="0" y="493103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4" name="Freeform 41">
            <a:extLst>
              <a:ext uri="{FF2B5EF4-FFF2-40B4-BE49-F238E27FC236}">
                <a16:creationId xmlns:a16="http://schemas.microsoft.com/office/drawing/2014/main" id="{A8AC5ED1-B3B2-1E3D-64D6-BCA6216B1A40}"/>
              </a:ext>
            </a:extLst>
          </p:cNvPr>
          <p:cNvSpPr/>
          <p:nvPr/>
        </p:nvSpPr>
        <p:spPr>
          <a:xfrm>
            <a:off x="1568719" y="2509501"/>
            <a:ext cx="6372225" cy="6372225"/>
          </a:xfrm>
          <a:custGeom>
            <a:avLst/>
            <a:gdLst/>
            <a:ahLst/>
            <a:cxnLst/>
            <a:rect l="l" t="t" r="r" b="b"/>
            <a:pathLst>
              <a:path w="6372225" h="6372225">
                <a:moveTo>
                  <a:pt x="0" y="0"/>
                </a:moveTo>
                <a:lnTo>
                  <a:pt x="6372225" y="0"/>
                </a:lnTo>
                <a:lnTo>
                  <a:pt x="6372225" y="6372225"/>
                </a:lnTo>
                <a:lnTo>
                  <a:pt x="0" y="637222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9F4BE"/>
            </a:solid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BF582"/>
            </a:solid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6" name="Freeform 6"/>
          <p:cNvSpPr/>
          <p:nvPr/>
        </p:nvSpPr>
        <p:spPr>
          <a:xfrm>
            <a:off x="15084828" y="512728"/>
            <a:ext cx="2635118" cy="2635118"/>
          </a:xfrm>
          <a:custGeom>
            <a:avLst/>
            <a:gdLst/>
            <a:ahLst/>
            <a:cxnLst/>
            <a:rect l="l" t="t" r="r" b="b"/>
            <a:pathLst>
              <a:path w="2635118" h="2635118">
                <a:moveTo>
                  <a:pt x="0" y="0"/>
                </a:moveTo>
                <a:lnTo>
                  <a:pt x="2635118" y="0"/>
                </a:lnTo>
                <a:lnTo>
                  <a:pt x="2635118" y="2635118"/>
                </a:lnTo>
                <a:lnTo>
                  <a:pt x="0" y="26351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7" name="Group 7"/>
          <p:cNvGrpSpPr/>
          <p:nvPr/>
        </p:nvGrpSpPr>
        <p:grpSpPr>
          <a:xfrm>
            <a:off x="1028700" y="411359"/>
            <a:ext cx="6469264" cy="1418928"/>
            <a:chOff x="0" y="-482204"/>
            <a:chExt cx="8625685" cy="1891904"/>
          </a:xfrm>
        </p:grpSpPr>
        <p:grpSp>
          <p:nvGrpSpPr>
            <p:cNvPr id="8" name="Group 8"/>
            <p:cNvGrpSpPr/>
            <p:nvPr/>
          </p:nvGrpSpPr>
          <p:grpSpPr>
            <a:xfrm>
              <a:off x="0" y="-482204"/>
              <a:ext cx="8625685" cy="1891904"/>
              <a:chOff x="0" y="-95250"/>
              <a:chExt cx="1703839" cy="373709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1703839" cy="278459"/>
              </a:xfrm>
              <a:custGeom>
                <a:avLst/>
                <a:gdLst/>
                <a:ahLst/>
                <a:cxnLst/>
                <a:rect l="l" t="t" r="r" b="b"/>
                <a:pathLst>
                  <a:path w="1703839" h="278459">
                    <a:moveTo>
                      <a:pt x="61033" y="0"/>
                    </a:moveTo>
                    <a:lnTo>
                      <a:pt x="1642806" y="0"/>
                    </a:lnTo>
                    <a:cubicBezTo>
                      <a:pt x="1676514" y="0"/>
                      <a:pt x="1703839" y="27325"/>
                      <a:pt x="1703839" y="61033"/>
                    </a:cubicBezTo>
                    <a:lnTo>
                      <a:pt x="1703839" y="217426"/>
                    </a:lnTo>
                    <a:cubicBezTo>
                      <a:pt x="1703839" y="251134"/>
                      <a:pt x="1676514" y="278459"/>
                      <a:pt x="1642806" y="278459"/>
                    </a:cubicBezTo>
                    <a:lnTo>
                      <a:pt x="61033" y="278459"/>
                    </a:lnTo>
                    <a:cubicBezTo>
                      <a:pt x="27325" y="278459"/>
                      <a:pt x="0" y="251134"/>
                      <a:pt x="0" y="217426"/>
                    </a:cubicBezTo>
                    <a:lnTo>
                      <a:pt x="0" y="61033"/>
                    </a:lnTo>
                    <a:cubicBezTo>
                      <a:pt x="0" y="27325"/>
                      <a:pt x="27325" y="0"/>
                      <a:pt x="61033" y="0"/>
                    </a:cubicBezTo>
                    <a:close/>
                  </a:path>
                </a:pathLst>
              </a:custGeom>
              <a:solidFill>
                <a:srgbClr val="211217"/>
              </a:solidFill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0" name="TextBox 10"/>
              <p:cNvSpPr txBox="1"/>
              <p:nvPr/>
            </p:nvSpPr>
            <p:spPr>
              <a:xfrm>
                <a:off x="0" y="-95250"/>
                <a:ext cx="1703839" cy="37370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562"/>
                  </a:lnSpc>
                </a:pPr>
                <a:endParaRPr/>
              </a:p>
            </p:txBody>
          </p:sp>
        </p:grpSp>
        <p:sp>
          <p:nvSpPr>
            <p:cNvPr id="11" name="TextBox 11"/>
            <p:cNvSpPr txBox="1"/>
            <p:nvPr/>
          </p:nvSpPr>
          <p:spPr>
            <a:xfrm>
              <a:off x="639234" y="226483"/>
              <a:ext cx="7347218" cy="9281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562"/>
                </a:lnSpc>
              </a:pPr>
              <a:r>
                <a:rPr lang="en-US" sz="4437">
                  <a:solidFill>
                    <a:srgbClr val="FBF582"/>
                  </a:solidFill>
                  <a:latin typeface="Cooper BT Light"/>
                  <a:ea typeface="Cooper BT Light"/>
                  <a:cs typeface="Cooper BT Light"/>
                  <a:sym typeface="Cooper BT Light"/>
                </a:rPr>
                <a:t>The Patient’s Problem</a:t>
              </a:r>
            </a:p>
          </p:txBody>
        </p:sp>
      </p:grpSp>
      <p:sp>
        <p:nvSpPr>
          <p:cNvPr id="12" name="AutoShape 12"/>
          <p:cNvSpPr/>
          <p:nvPr/>
        </p:nvSpPr>
        <p:spPr>
          <a:xfrm>
            <a:off x="-3617595" y="5355729"/>
            <a:ext cx="6492240" cy="0"/>
          </a:xfrm>
          <a:prstGeom prst="line">
            <a:avLst/>
          </a:prstGeom>
          <a:ln w="1428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sp>
        <p:nvSpPr>
          <p:cNvPr id="13" name="AutoShape 13"/>
          <p:cNvSpPr/>
          <p:nvPr/>
        </p:nvSpPr>
        <p:spPr>
          <a:xfrm>
            <a:off x="1342942" y="4802065"/>
            <a:ext cx="0" cy="3429005"/>
          </a:xfrm>
          <a:prstGeom prst="line">
            <a:avLst/>
          </a:prstGeom>
          <a:ln w="952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grpSp>
        <p:nvGrpSpPr>
          <p:cNvPr id="14" name="Group 14"/>
          <p:cNvGrpSpPr/>
          <p:nvPr/>
        </p:nvGrpSpPr>
        <p:grpSpPr>
          <a:xfrm>
            <a:off x="1028700" y="3855461"/>
            <a:ext cx="2194500" cy="2242999"/>
            <a:chOff x="0" y="-209550"/>
            <a:chExt cx="577975" cy="590748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577975" cy="381198"/>
            </a:xfrm>
            <a:custGeom>
              <a:avLst/>
              <a:gdLst/>
              <a:ahLst/>
              <a:cxnLst/>
              <a:rect l="l" t="t" r="r" b="b"/>
              <a:pathLst>
                <a:path w="577975" h="381198">
                  <a:moveTo>
                    <a:pt x="0" y="0"/>
                  </a:moveTo>
                  <a:lnTo>
                    <a:pt x="577975" y="0"/>
                  </a:lnTo>
                  <a:lnTo>
                    <a:pt x="577975" y="381198"/>
                  </a:lnTo>
                  <a:lnTo>
                    <a:pt x="0" y="381198"/>
                  </a:lnTo>
                  <a:close/>
                </a:path>
              </a:pathLst>
            </a:custGeom>
            <a:solidFill>
              <a:srgbClr val="211217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209550"/>
              <a:ext cx="577975" cy="5907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8142"/>
                </a:lnSpc>
              </a:pPr>
              <a:r>
                <a:rPr lang="en-US" sz="5000">
                  <a:solidFill>
                    <a:srgbClr val="FBF582"/>
                  </a:solidFill>
                  <a:latin typeface="Bebas Neue"/>
                  <a:ea typeface="Bebas Neue"/>
                  <a:cs typeface="Bebas Neue"/>
                  <a:sym typeface="Bebas Neue"/>
                </a:rPr>
                <a:t>Triage</a:t>
              </a:r>
            </a:p>
          </p:txBody>
        </p:sp>
      </p:grpSp>
      <p:sp>
        <p:nvSpPr>
          <p:cNvPr id="17" name="AutoShape 17"/>
          <p:cNvSpPr/>
          <p:nvPr/>
        </p:nvSpPr>
        <p:spPr>
          <a:xfrm>
            <a:off x="1342942" y="6851232"/>
            <a:ext cx="352563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sp>
        <p:nvSpPr>
          <p:cNvPr id="18" name="AutoShape 18"/>
          <p:cNvSpPr/>
          <p:nvPr/>
        </p:nvSpPr>
        <p:spPr>
          <a:xfrm>
            <a:off x="1342942" y="7531626"/>
            <a:ext cx="352563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sp>
        <p:nvSpPr>
          <p:cNvPr id="19" name="AutoShape 19"/>
          <p:cNvSpPr/>
          <p:nvPr/>
        </p:nvSpPr>
        <p:spPr>
          <a:xfrm>
            <a:off x="3233738" y="5358811"/>
            <a:ext cx="1011439" cy="0"/>
          </a:xfrm>
          <a:prstGeom prst="line">
            <a:avLst/>
          </a:prstGeom>
          <a:ln w="1428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sp>
        <p:nvSpPr>
          <p:cNvPr id="20" name="Freeform 20"/>
          <p:cNvSpPr/>
          <p:nvPr/>
        </p:nvSpPr>
        <p:spPr>
          <a:xfrm>
            <a:off x="4245177" y="4420408"/>
            <a:ext cx="7755619" cy="2080192"/>
          </a:xfrm>
          <a:custGeom>
            <a:avLst/>
            <a:gdLst/>
            <a:ahLst/>
            <a:cxnLst/>
            <a:rect l="l" t="t" r="r" b="b"/>
            <a:pathLst>
              <a:path w="7755619" h="2080192">
                <a:moveTo>
                  <a:pt x="0" y="0"/>
                </a:moveTo>
                <a:lnTo>
                  <a:pt x="7755618" y="0"/>
                </a:lnTo>
                <a:lnTo>
                  <a:pt x="7755618" y="2080192"/>
                </a:lnTo>
                <a:lnTo>
                  <a:pt x="0" y="20801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162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21" name="Freeform 21"/>
          <p:cNvSpPr/>
          <p:nvPr/>
        </p:nvSpPr>
        <p:spPr>
          <a:xfrm>
            <a:off x="12362745" y="4651097"/>
            <a:ext cx="4039642" cy="1473521"/>
          </a:xfrm>
          <a:custGeom>
            <a:avLst/>
            <a:gdLst/>
            <a:ahLst/>
            <a:cxnLst/>
            <a:rect l="l" t="t" r="r" b="b"/>
            <a:pathLst>
              <a:path w="4039642" h="1473521">
                <a:moveTo>
                  <a:pt x="0" y="0"/>
                </a:moveTo>
                <a:lnTo>
                  <a:pt x="4039642" y="0"/>
                </a:lnTo>
                <a:lnTo>
                  <a:pt x="4039642" y="1473522"/>
                </a:lnTo>
                <a:lnTo>
                  <a:pt x="0" y="147352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74973" t="-11759" b="-11759"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22" name="Group 22"/>
          <p:cNvGrpSpPr/>
          <p:nvPr/>
        </p:nvGrpSpPr>
        <p:grpSpPr>
          <a:xfrm>
            <a:off x="9663616" y="4036919"/>
            <a:ext cx="3223259" cy="2087700"/>
            <a:chOff x="0" y="-200025"/>
            <a:chExt cx="848924" cy="549847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48924" cy="349822"/>
            </a:xfrm>
            <a:custGeom>
              <a:avLst/>
              <a:gdLst/>
              <a:ahLst/>
              <a:cxnLst/>
              <a:rect l="l" t="t" r="r" b="b"/>
              <a:pathLst>
                <a:path w="848924" h="349822">
                  <a:moveTo>
                    <a:pt x="0" y="0"/>
                  </a:moveTo>
                  <a:lnTo>
                    <a:pt x="848924" y="0"/>
                  </a:lnTo>
                  <a:lnTo>
                    <a:pt x="848924" y="349822"/>
                  </a:lnTo>
                  <a:lnTo>
                    <a:pt x="0" y="349822"/>
                  </a:lnTo>
                  <a:close/>
                </a:path>
              </a:pathLst>
            </a:custGeom>
            <a:solidFill>
              <a:srgbClr val="211217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-200025"/>
              <a:ext cx="848924" cy="5498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7308"/>
                </a:lnSpc>
              </a:pPr>
              <a:r>
                <a:rPr lang="en-US" sz="4487">
                  <a:solidFill>
                    <a:srgbClr val="FBF582"/>
                  </a:solidFill>
                  <a:latin typeface="Bebas Neue"/>
                  <a:ea typeface="Bebas Neue"/>
                  <a:cs typeface="Bebas Neue"/>
                  <a:sym typeface="Bebas Neue"/>
                </a:rPr>
                <a:t>ED CONSULtation</a:t>
              </a:r>
            </a:p>
          </p:txBody>
        </p:sp>
      </p:grpSp>
      <p:sp>
        <p:nvSpPr>
          <p:cNvPr id="25" name="AutoShape 25"/>
          <p:cNvSpPr/>
          <p:nvPr/>
        </p:nvSpPr>
        <p:spPr>
          <a:xfrm>
            <a:off x="4183711" y="5329394"/>
            <a:ext cx="175643" cy="1026768"/>
          </a:xfrm>
          <a:prstGeom prst="line">
            <a:avLst/>
          </a:prstGeom>
          <a:ln w="1428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sp>
        <p:nvSpPr>
          <p:cNvPr id="26" name="AutoShape 26"/>
          <p:cNvSpPr/>
          <p:nvPr/>
        </p:nvSpPr>
        <p:spPr>
          <a:xfrm>
            <a:off x="15582450" y="5403354"/>
            <a:ext cx="6492240" cy="0"/>
          </a:xfrm>
          <a:prstGeom prst="line">
            <a:avLst/>
          </a:prstGeom>
          <a:ln w="1143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sp>
        <p:nvSpPr>
          <p:cNvPr id="27" name="Freeform 27"/>
          <p:cNvSpPr/>
          <p:nvPr/>
        </p:nvSpPr>
        <p:spPr>
          <a:xfrm rot="5400000">
            <a:off x="11099234" y="2795918"/>
            <a:ext cx="352022" cy="3520225"/>
          </a:xfrm>
          <a:custGeom>
            <a:avLst/>
            <a:gdLst/>
            <a:ahLst/>
            <a:cxnLst/>
            <a:rect l="l" t="t" r="r" b="b"/>
            <a:pathLst>
              <a:path w="352022" h="3520225">
                <a:moveTo>
                  <a:pt x="0" y="0"/>
                </a:moveTo>
                <a:lnTo>
                  <a:pt x="352023" y="0"/>
                </a:lnTo>
                <a:lnTo>
                  <a:pt x="352023" y="3520225"/>
                </a:lnTo>
                <a:lnTo>
                  <a:pt x="0" y="35202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28" name="TextBox 28"/>
          <p:cNvSpPr txBox="1"/>
          <p:nvPr/>
        </p:nvSpPr>
        <p:spPr>
          <a:xfrm>
            <a:off x="2006828" y="6440367"/>
            <a:ext cx="986582" cy="6464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20"/>
              </a:lnSpc>
            </a:pPr>
            <a:r>
              <a:rPr lang="en-US" sz="3800" b="1">
                <a:solidFill>
                  <a:srgbClr val="FF2828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RED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2006828" y="7120761"/>
            <a:ext cx="1735634" cy="6464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20"/>
              </a:lnSpc>
            </a:pPr>
            <a:r>
              <a:rPr lang="en-US" sz="3800" b="1">
                <a:solidFill>
                  <a:srgbClr val="B88917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AMBER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2006828" y="7801155"/>
            <a:ext cx="1651546" cy="6464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20"/>
              </a:lnSpc>
            </a:pPr>
            <a:r>
              <a:rPr lang="en-US" sz="3800" b="1">
                <a:solidFill>
                  <a:srgbClr val="007A3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GREEN</a:t>
            </a:r>
          </a:p>
        </p:txBody>
      </p:sp>
      <p:sp>
        <p:nvSpPr>
          <p:cNvPr id="31" name="Freeform 31"/>
          <p:cNvSpPr/>
          <p:nvPr/>
        </p:nvSpPr>
        <p:spPr>
          <a:xfrm rot="5400000">
            <a:off x="1973733" y="3129112"/>
            <a:ext cx="266334" cy="2663336"/>
          </a:xfrm>
          <a:custGeom>
            <a:avLst/>
            <a:gdLst/>
            <a:ahLst/>
            <a:cxnLst/>
            <a:rect l="l" t="t" r="r" b="b"/>
            <a:pathLst>
              <a:path w="266334" h="2663336">
                <a:moveTo>
                  <a:pt x="0" y="0"/>
                </a:moveTo>
                <a:lnTo>
                  <a:pt x="266334" y="0"/>
                </a:lnTo>
                <a:lnTo>
                  <a:pt x="266334" y="2663337"/>
                </a:lnTo>
                <a:lnTo>
                  <a:pt x="0" y="266333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2" name="AutoShape 32"/>
          <p:cNvSpPr/>
          <p:nvPr/>
        </p:nvSpPr>
        <p:spPr>
          <a:xfrm>
            <a:off x="1342942" y="8207901"/>
            <a:ext cx="352563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sp>
        <p:nvSpPr>
          <p:cNvPr id="33" name="TextBox 33"/>
          <p:cNvSpPr txBox="1"/>
          <p:nvPr/>
        </p:nvSpPr>
        <p:spPr>
          <a:xfrm>
            <a:off x="1060667" y="3537674"/>
            <a:ext cx="2485430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10 - 15 mins</a:t>
            </a:r>
          </a:p>
        </p:txBody>
      </p:sp>
      <p:grpSp>
        <p:nvGrpSpPr>
          <p:cNvPr id="34" name="Group 34"/>
          <p:cNvGrpSpPr/>
          <p:nvPr/>
        </p:nvGrpSpPr>
        <p:grpSpPr>
          <a:xfrm>
            <a:off x="805817" y="8658237"/>
            <a:ext cx="15700636" cy="1600169"/>
            <a:chOff x="31750" y="0"/>
            <a:chExt cx="20934182" cy="1600169"/>
          </a:xfrm>
        </p:grpSpPr>
        <p:sp>
          <p:nvSpPr>
            <p:cNvPr id="35" name="AutoShape 35"/>
            <p:cNvSpPr/>
            <p:nvPr/>
          </p:nvSpPr>
          <p:spPr>
            <a:xfrm>
              <a:off x="31750" y="787384"/>
              <a:ext cx="20925059" cy="0"/>
            </a:xfrm>
            <a:prstGeom prst="line">
              <a:avLst/>
            </a:prstGeom>
            <a:ln w="635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36" name="AutoShape 36"/>
            <p:cNvSpPr/>
            <p:nvPr/>
          </p:nvSpPr>
          <p:spPr>
            <a:xfrm>
              <a:off x="31750" y="0"/>
              <a:ext cx="0" cy="1600169"/>
            </a:xfrm>
            <a:prstGeom prst="line">
              <a:avLst/>
            </a:prstGeom>
            <a:ln w="635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37" name="AutoShape 37"/>
            <p:cNvSpPr/>
            <p:nvPr/>
          </p:nvSpPr>
          <p:spPr>
            <a:xfrm flipH="1">
              <a:off x="20325743" y="805436"/>
              <a:ext cx="597519" cy="673097"/>
            </a:xfrm>
            <a:prstGeom prst="line">
              <a:avLst/>
            </a:prstGeom>
            <a:ln w="635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38" name="AutoShape 38"/>
            <p:cNvSpPr/>
            <p:nvPr/>
          </p:nvSpPr>
          <p:spPr>
            <a:xfrm>
              <a:off x="20208420" y="246049"/>
              <a:ext cx="757512" cy="567138"/>
            </a:xfrm>
            <a:prstGeom prst="line">
              <a:avLst/>
            </a:prstGeom>
            <a:ln w="635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39" name="TextBox 39"/>
          <p:cNvSpPr txBox="1"/>
          <p:nvPr/>
        </p:nvSpPr>
        <p:spPr>
          <a:xfrm>
            <a:off x="16676638" y="8934767"/>
            <a:ext cx="1165324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6hrs+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0488094" y="3537674"/>
            <a:ext cx="1574304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22 mins</a:t>
            </a:r>
          </a:p>
        </p:txBody>
      </p:sp>
      <p:grpSp>
        <p:nvGrpSpPr>
          <p:cNvPr id="80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81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9F4BE"/>
            </a:solid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82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83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BF582"/>
            </a:solid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84" name="Freeform 6"/>
          <p:cNvSpPr/>
          <p:nvPr/>
        </p:nvSpPr>
        <p:spPr>
          <a:xfrm>
            <a:off x="15084828" y="512728"/>
            <a:ext cx="2635118" cy="2635118"/>
          </a:xfrm>
          <a:custGeom>
            <a:avLst/>
            <a:gdLst/>
            <a:ahLst/>
            <a:cxnLst/>
            <a:rect l="l" t="t" r="r" b="b"/>
            <a:pathLst>
              <a:path w="2635118" h="2635118">
                <a:moveTo>
                  <a:pt x="0" y="0"/>
                </a:moveTo>
                <a:lnTo>
                  <a:pt x="2635118" y="0"/>
                </a:lnTo>
                <a:lnTo>
                  <a:pt x="2635118" y="2635118"/>
                </a:lnTo>
                <a:lnTo>
                  <a:pt x="0" y="26351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85" name="Group 7"/>
          <p:cNvGrpSpPr/>
          <p:nvPr/>
        </p:nvGrpSpPr>
        <p:grpSpPr>
          <a:xfrm>
            <a:off x="1028700" y="773012"/>
            <a:ext cx="6469264" cy="1057275"/>
            <a:chOff x="0" y="0"/>
            <a:chExt cx="8625685" cy="1409700"/>
          </a:xfrm>
        </p:grpSpPr>
        <p:grpSp>
          <p:nvGrpSpPr>
            <p:cNvPr id="86" name="Group 8"/>
            <p:cNvGrpSpPr/>
            <p:nvPr/>
          </p:nvGrpSpPr>
          <p:grpSpPr>
            <a:xfrm>
              <a:off x="0" y="0"/>
              <a:ext cx="8625685" cy="1409700"/>
              <a:chOff x="0" y="0"/>
              <a:chExt cx="1703839" cy="278459"/>
            </a:xfrm>
          </p:grpSpPr>
          <p:sp>
            <p:nvSpPr>
              <p:cNvPr id="87" name="Freeform 9"/>
              <p:cNvSpPr/>
              <p:nvPr/>
            </p:nvSpPr>
            <p:spPr>
              <a:xfrm>
                <a:off x="0" y="0"/>
                <a:ext cx="1703839" cy="278459"/>
              </a:xfrm>
              <a:custGeom>
                <a:avLst/>
                <a:gdLst/>
                <a:ahLst/>
                <a:cxnLst/>
                <a:rect l="l" t="t" r="r" b="b"/>
                <a:pathLst>
                  <a:path w="1703839" h="278459">
                    <a:moveTo>
                      <a:pt x="61033" y="0"/>
                    </a:moveTo>
                    <a:lnTo>
                      <a:pt x="1642806" y="0"/>
                    </a:lnTo>
                    <a:cubicBezTo>
                      <a:pt x="1676514" y="0"/>
                      <a:pt x="1703839" y="27325"/>
                      <a:pt x="1703839" y="61033"/>
                    </a:cubicBezTo>
                    <a:lnTo>
                      <a:pt x="1703839" y="217426"/>
                    </a:lnTo>
                    <a:cubicBezTo>
                      <a:pt x="1703839" y="251134"/>
                      <a:pt x="1676514" y="278459"/>
                      <a:pt x="1642806" y="278459"/>
                    </a:cubicBezTo>
                    <a:lnTo>
                      <a:pt x="61033" y="278459"/>
                    </a:lnTo>
                    <a:cubicBezTo>
                      <a:pt x="27325" y="278459"/>
                      <a:pt x="0" y="251134"/>
                      <a:pt x="0" y="217426"/>
                    </a:cubicBezTo>
                    <a:lnTo>
                      <a:pt x="0" y="61033"/>
                    </a:lnTo>
                    <a:cubicBezTo>
                      <a:pt x="0" y="27325"/>
                      <a:pt x="27325" y="0"/>
                      <a:pt x="61033" y="0"/>
                    </a:cubicBezTo>
                    <a:close/>
                  </a:path>
                </a:pathLst>
              </a:custGeom>
              <a:solidFill>
                <a:srgbClr val="211217"/>
              </a:solidFill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88" name="TextBox 10"/>
              <p:cNvSpPr txBox="1"/>
              <p:nvPr/>
            </p:nvSpPr>
            <p:spPr>
              <a:xfrm>
                <a:off x="0" y="-95250"/>
                <a:ext cx="1703839" cy="37370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562"/>
                  </a:lnSpc>
                </a:pPr>
                <a:endParaRPr/>
              </a:p>
            </p:txBody>
          </p:sp>
        </p:grpSp>
        <p:sp>
          <p:nvSpPr>
            <p:cNvPr id="89" name="TextBox 11"/>
            <p:cNvSpPr txBox="1"/>
            <p:nvPr/>
          </p:nvSpPr>
          <p:spPr>
            <a:xfrm>
              <a:off x="639234" y="226483"/>
              <a:ext cx="7347218" cy="9281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562"/>
                </a:lnSpc>
              </a:pPr>
              <a:r>
                <a:rPr lang="en-US" sz="4437">
                  <a:solidFill>
                    <a:srgbClr val="FBF582"/>
                  </a:solidFill>
                  <a:latin typeface="Cooper BT Light"/>
                  <a:ea typeface="Cooper BT Light"/>
                  <a:cs typeface="Cooper BT Light"/>
                  <a:sym typeface="Cooper BT Light"/>
                </a:rPr>
                <a:t>The Patient’s Problem</a:t>
              </a:r>
            </a:p>
          </p:txBody>
        </p:sp>
      </p:grpSp>
      <p:sp>
        <p:nvSpPr>
          <p:cNvPr id="90" name="AutoShape 12"/>
          <p:cNvSpPr/>
          <p:nvPr/>
        </p:nvSpPr>
        <p:spPr>
          <a:xfrm>
            <a:off x="-3617595" y="5355729"/>
            <a:ext cx="6492240" cy="0"/>
          </a:xfrm>
          <a:prstGeom prst="line">
            <a:avLst/>
          </a:prstGeom>
          <a:ln w="1428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sp>
        <p:nvSpPr>
          <p:cNvPr id="91" name="AutoShape 13"/>
          <p:cNvSpPr/>
          <p:nvPr/>
        </p:nvSpPr>
        <p:spPr>
          <a:xfrm>
            <a:off x="1342942" y="4802065"/>
            <a:ext cx="0" cy="3429005"/>
          </a:xfrm>
          <a:prstGeom prst="line">
            <a:avLst/>
          </a:prstGeom>
          <a:ln w="952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grpSp>
        <p:nvGrpSpPr>
          <p:cNvPr id="92" name="Group 14"/>
          <p:cNvGrpSpPr/>
          <p:nvPr/>
        </p:nvGrpSpPr>
        <p:grpSpPr>
          <a:xfrm>
            <a:off x="1028700" y="4195902"/>
            <a:ext cx="2194500" cy="2242999"/>
            <a:chOff x="0" y="-119887"/>
            <a:chExt cx="577975" cy="590748"/>
          </a:xfrm>
        </p:grpSpPr>
        <p:sp>
          <p:nvSpPr>
            <p:cNvPr id="93" name="Freeform 15"/>
            <p:cNvSpPr/>
            <p:nvPr/>
          </p:nvSpPr>
          <p:spPr>
            <a:xfrm>
              <a:off x="0" y="0"/>
              <a:ext cx="577975" cy="381198"/>
            </a:xfrm>
            <a:custGeom>
              <a:avLst/>
              <a:gdLst/>
              <a:ahLst/>
              <a:cxnLst/>
              <a:rect l="l" t="t" r="r" b="b"/>
              <a:pathLst>
                <a:path w="577975" h="381198">
                  <a:moveTo>
                    <a:pt x="0" y="0"/>
                  </a:moveTo>
                  <a:lnTo>
                    <a:pt x="577975" y="0"/>
                  </a:lnTo>
                  <a:lnTo>
                    <a:pt x="577975" y="381198"/>
                  </a:lnTo>
                  <a:lnTo>
                    <a:pt x="0" y="381198"/>
                  </a:lnTo>
                  <a:close/>
                </a:path>
              </a:pathLst>
            </a:custGeom>
            <a:solidFill>
              <a:srgbClr val="211217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94" name="TextBox 16"/>
            <p:cNvSpPr txBox="1"/>
            <p:nvPr/>
          </p:nvSpPr>
          <p:spPr>
            <a:xfrm>
              <a:off x="0" y="-119887"/>
              <a:ext cx="577975" cy="5907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8142"/>
                </a:lnSpc>
              </a:pPr>
              <a:r>
                <a:rPr lang="en-US" sz="5000" dirty="0">
                  <a:solidFill>
                    <a:srgbClr val="FBF582"/>
                  </a:solidFill>
                  <a:latin typeface="Bebas Neue"/>
                  <a:ea typeface="Bebas Neue"/>
                  <a:cs typeface="Bebas Neue"/>
                  <a:sym typeface="Bebas Neue"/>
                </a:rPr>
                <a:t>Triage</a:t>
              </a:r>
            </a:p>
          </p:txBody>
        </p:sp>
      </p:grpSp>
      <p:sp>
        <p:nvSpPr>
          <p:cNvPr id="95" name="AutoShape 17"/>
          <p:cNvSpPr/>
          <p:nvPr/>
        </p:nvSpPr>
        <p:spPr>
          <a:xfrm>
            <a:off x="1342942" y="6851232"/>
            <a:ext cx="352563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sp>
        <p:nvSpPr>
          <p:cNvPr id="96" name="AutoShape 18"/>
          <p:cNvSpPr/>
          <p:nvPr/>
        </p:nvSpPr>
        <p:spPr>
          <a:xfrm>
            <a:off x="1342942" y="7531626"/>
            <a:ext cx="352563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sp>
        <p:nvSpPr>
          <p:cNvPr id="97" name="AutoShape 19"/>
          <p:cNvSpPr/>
          <p:nvPr/>
        </p:nvSpPr>
        <p:spPr>
          <a:xfrm>
            <a:off x="3233738" y="5358811"/>
            <a:ext cx="1011439" cy="0"/>
          </a:xfrm>
          <a:prstGeom prst="line">
            <a:avLst/>
          </a:prstGeom>
          <a:ln w="1428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sp>
        <p:nvSpPr>
          <p:cNvPr id="98" name="Freeform 20"/>
          <p:cNvSpPr/>
          <p:nvPr/>
        </p:nvSpPr>
        <p:spPr>
          <a:xfrm>
            <a:off x="4245177" y="4420408"/>
            <a:ext cx="7755619" cy="2080192"/>
          </a:xfrm>
          <a:custGeom>
            <a:avLst/>
            <a:gdLst/>
            <a:ahLst/>
            <a:cxnLst/>
            <a:rect l="l" t="t" r="r" b="b"/>
            <a:pathLst>
              <a:path w="7755619" h="2080192">
                <a:moveTo>
                  <a:pt x="0" y="0"/>
                </a:moveTo>
                <a:lnTo>
                  <a:pt x="7755618" y="0"/>
                </a:lnTo>
                <a:lnTo>
                  <a:pt x="7755618" y="2080192"/>
                </a:lnTo>
                <a:lnTo>
                  <a:pt x="0" y="20801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162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99" name="Freeform 21"/>
          <p:cNvSpPr/>
          <p:nvPr/>
        </p:nvSpPr>
        <p:spPr>
          <a:xfrm>
            <a:off x="12362745" y="4651097"/>
            <a:ext cx="4039642" cy="1473521"/>
          </a:xfrm>
          <a:custGeom>
            <a:avLst/>
            <a:gdLst/>
            <a:ahLst/>
            <a:cxnLst/>
            <a:rect l="l" t="t" r="r" b="b"/>
            <a:pathLst>
              <a:path w="4039642" h="1473521">
                <a:moveTo>
                  <a:pt x="0" y="0"/>
                </a:moveTo>
                <a:lnTo>
                  <a:pt x="4039642" y="0"/>
                </a:lnTo>
                <a:lnTo>
                  <a:pt x="4039642" y="1473522"/>
                </a:lnTo>
                <a:lnTo>
                  <a:pt x="0" y="147352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74973" t="-11759" b="-11759"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100" name="Group 22"/>
          <p:cNvGrpSpPr/>
          <p:nvPr/>
        </p:nvGrpSpPr>
        <p:grpSpPr>
          <a:xfrm>
            <a:off x="11951939" y="4376320"/>
            <a:ext cx="3223259" cy="2087700"/>
            <a:chOff x="0" y="-117251"/>
            <a:chExt cx="848924" cy="549847"/>
          </a:xfrm>
        </p:grpSpPr>
        <p:sp>
          <p:nvSpPr>
            <p:cNvPr id="101" name="Freeform 23"/>
            <p:cNvSpPr/>
            <p:nvPr/>
          </p:nvSpPr>
          <p:spPr>
            <a:xfrm>
              <a:off x="0" y="0"/>
              <a:ext cx="848924" cy="349822"/>
            </a:xfrm>
            <a:custGeom>
              <a:avLst/>
              <a:gdLst/>
              <a:ahLst/>
              <a:cxnLst/>
              <a:rect l="l" t="t" r="r" b="b"/>
              <a:pathLst>
                <a:path w="848924" h="349822">
                  <a:moveTo>
                    <a:pt x="0" y="0"/>
                  </a:moveTo>
                  <a:lnTo>
                    <a:pt x="848924" y="0"/>
                  </a:lnTo>
                  <a:lnTo>
                    <a:pt x="848924" y="349822"/>
                  </a:lnTo>
                  <a:lnTo>
                    <a:pt x="0" y="349822"/>
                  </a:lnTo>
                  <a:close/>
                </a:path>
              </a:pathLst>
            </a:custGeom>
            <a:solidFill>
              <a:srgbClr val="211217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102" name="TextBox 24"/>
            <p:cNvSpPr txBox="1"/>
            <p:nvPr/>
          </p:nvSpPr>
          <p:spPr>
            <a:xfrm>
              <a:off x="0" y="-117251"/>
              <a:ext cx="848924" cy="5498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7308"/>
                </a:lnSpc>
              </a:pPr>
              <a:r>
                <a:rPr lang="en-US" sz="4487" dirty="0">
                  <a:solidFill>
                    <a:srgbClr val="FBF582"/>
                  </a:solidFill>
                  <a:latin typeface="Bebas Neue"/>
                  <a:ea typeface="Bebas Neue"/>
                  <a:cs typeface="Bebas Neue"/>
                  <a:sym typeface="Bebas Neue"/>
                </a:rPr>
                <a:t>ED </a:t>
              </a:r>
              <a:r>
                <a:rPr lang="en-US" sz="4487" dirty="0" err="1">
                  <a:solidFill>
                    <a:srgbClr val="FBF582"/>
                  </a:solidFill>
                  <a:latin typeface="Bebas Neue"/>
                  <a:ea typeface="Bebas Neue"/>
                  <a:cs typeface="Bebas Neue"/>
                  <a:sym typeface="Bebas Neue"/>
                </a:rPr>
                <a:t>CONSULtation</a:t>
              </a:r>
              <a:endParaRPr lang="en-US" sz="4487" dirty="0">
                <a:solidFill>
                  <a:srgbClr val="FBF582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</p:grpSp>
      <p:sp>
        <p:nvSpPr>
          <p:cNvPr id="103" name="AutoShape 25"/>
          <p:cNvSpPr/>
          <p:nvPr/>
        </p:nvSpPr>
        <p:spPr>
          <a:xfrm>
            <a:off x="4183711" y="5329394"/>
            <a:ext cx="175643" cy="1026768"/>
          </a:xfrm>
          <a:prstGeom prst="line">
            <a:avLst/>
          </a:prstGeom>
          <a:ln w="1428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sp>
        <p:nvSpPr>
          <p:cNvPr id="104" name="AutoShape 26"/>
          <p:cNvSpPr/>
          <p:nvPr/>
        </p:nvSpPr>
        <p:spPr>
          <a:xfrm>
            <a:off x="15582450" y="5403354"/>
            <a:ext cx="6492240" cy="0"/>
          </a:xfrm>
          <a:prstGeom prst="line">
            <a:avLst/>
          </a:prstGeom>
          <a:ln w="1143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sp>
        <p:nvSpPr>
          <p:cNvPr id="105" name="Freeform 27"/>
          <p:cNvSpPr/>
          <p:nvPr/>
        </p:nvSpPr>
        <p:spPr>
          <a:xfrm rot="5400000">
            <a:off x="13387556" y="2747112"/>
            <a:ext cx="352022" cy="3520225"/>
          </a:xfrm>
          <a:custGeom>
            <a:avLst/>
            <a:gdLst/>
            <a:ahLst/>
            <a:cxnLst/>
            <a:rect l="l" t="t" r="r" b="b"/>
            <a:pathLst>
              <a:path w="352022" h="3520225">
                <a:moveTo>
                  <a:pt x="0" y="0"/>
                </a:moveTo>
                <a:lnTo>
                  <a:pt x="352023" y="0"/>
                </a:lnTo>
                <a:lnTo>
                  <a:pt x="352023" y="3520225"/>
                </a:lnTo>
                <a:lnTo>
                  <a:pt x="0" y="35202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06" name="TextBox 28"/>
          <p:cNvSpPr txBox="1"/>
          <p:nvPr/>
        </p:nvSpPr>
        <p:spPr>
          <a:xfrm>
            <a:off x="2006827" y="6440367"/>
            <a:ext cx="1226909" cy="6464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320"/>
              </a:lnSpc>
            </a:pPr>
            <a:r>
              <a:rPr lang="en-US" sz="3800" b="1" dirty="0">
                <a:solidFill>
                  <a:srgbClr val="FF2828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RED</a:t>
            </a:r>
          </a:p>
        </p:txBody>
      </p:sp>
      <p:sp>
        <p:nvSpPr>
          <p:cNvPr id="107" name="TextBox 29"/>
          <p:cNvSpPr txBox="1"/>
          <p:nvPr/>
        </p:nvSpPr>
        <p:spPr>
          <a:xfrm>
            <a:off x="1963636" y="7083854"/>
            <a:ext cx="2046957" cy="6464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320"/>
              </a:lnSpc>
            </a:pPr>
            <a:r>
              <a:rPr lang="en-US" sz="3800" b="1" dirty="0">
                <a:solidFill>
                  <a:srgbClr val="B88917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AMBER</a:t>
            </a:r>
          </a:p>
        </p:txBody>
      </p:sp>
      <p:sp>
        <p:nvSpPr>
          <p:cNvPr id="108" name="TextBox 30"/>
          <p:cNvSpPr txBox="1"/>
          <p:nvPr/>
        </p:nvSpPr>
        <p:spPr>
          <a:xfrm>
            <a:off x="1963636" y="7743927"/>
            <a:ext cx="1962869" cy="6464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320"/>
              </a:lnSpc>
            </a:pPr>
            <a:r>
              <a:rPr lang="en-US" sz="3800" b="1" dirty="0">
                <a:solidFill>
                  <a:srgbClr val="007A3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GREEN</a:t>
            </a:r>
          </a:p>
        </p:txBody>
      </p:sp>
      <p:sp>
        <p:nvSpPr>
          <p:cNvPr id="109" name="Freeform 31"/>
          <p:cNvSpPr/>
          <p:nvPr/>
        </p:nvSpPr>
        <p:spPr>
          <a:xfrm rot="5400000">
            <a:off x="1973733" y="3129112"/>
            <a:ext cx="266334" cy="2663336"/>
          </a:xfrm>
          <a:custGeom>
            <a:avLst/>
            <a:gdLst/>
            <a:ahLst/>
            <a:cxnLst/>
            <a:rect l="l" t="t" r="r" b="b"/>
            <a:pathLst>
              <a:path w="266334" h="2663336">
                <a:moveTo>
                  <a:pt x="0" y="0"/>
                </a:moveTo>
                <a:lnTo>
                  <a:pt x="266334" y="0"/>
                </a:lnTo>
                <a:lnTo>
                  <a:pt x="266334" y="2663337"/>
                </a:lnTo>
                <a:lnTo>
                  <a:pt x="0" y="266333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10" name="AutoShape 32"/>
          <p:cNvSpPr/>
          <p:nvPr/>
        </p:nvSpPr>
        <p:spPr>
          <a:xfrm>
            <a:off x="1342942" y="8207901"/>
            <a:ext cx="352563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sp>
        <p:nvSpPr>
          <p:cNvPr id="111" name="TextBox 33"/>
          <p:cNvSpPr txBox="1"/>
          <p:nvPr/>
        </p:nvSpPr>
        <p:spPr>
          <a:xfrm>
            <a:off x="976579" y="3537674"/>
            <a:ext cx="2681795" cy="5803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10 - 15 mins</a:t>
            </a:r>
          </a:p>
        </p:txBody>
      </p:sp>
      <p:grpSp>
        <p:nvGrpSpPr>
          <p:cNvPr id="116" name="Group 34"/>
          <p:cNvGrpSpPr/>
          <p:nvPr/>
        </p:nvGrpSpPr>
        <p:grpSpPr>
          <a:xfrm>
            <a:off x="782005" y="8658237"/>
            <a:ext cx="11169931" cy="1200127"/>
            <a:chOff x="0" y="0"/>
            <a:chExt cx="20984960" cy="1600169"/>
          </a:xfrm>
        </p:grpSpPr>
        <p:sp>
          <p:nvSpPr>
            <p:cNvPr id="112" name="AutoShape 35"/>
            <p:cNvSpPr/>
            <p:nvPr/>
          </p:nvSpPr>
          <p:spPr>
            <a:xfrm>
              <a:off x="31750" y="787384"/>
              <a:ext cx="20925059" cy="0"/>
            </a:xfrm>
            <a:prstGeom prst="line">
              <a:avLst/>
            </a:prstGeom>
            <a:ln w="635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13" name="AutoShape 36"/>
            <p:cNvSpPr/>
            <p:nvPr/>
          </p:nvSpPr>
          <p:spPr>
            <a:xfrm>
              <a:off x="31750" y="0"/>
              <a:ext cx="0" cy="1600169"/>
            </a:xfrm>
            <a:prstGeom prst="line">
              <a:avLst/>
            </a:prstGeom>
            <a:ln w="635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14" name="AutoShape 37"/>
            <p:cNvSpPr/>
            <p:nvPr/>
          </p:nvSpPr>
          <p:spPr>
            <a:xfrm flipH="1">
              <a:off x="20325743" y="805436"/>
              <a:ext cx="597519" cy="673097"/>
            </a:xfrm>
            <a:prstGeom prst="line">
              <a:avLst/>
            </a:prstGeom>
            <a:ln w="635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15" name="AutoShape 38"/>
            <p:cNvSpPr/>
            <p:nvPr/>
          </p:nvSpPr>
          <p:spPr>
            <a:xfrm>
              <a:off x="20208420" y="246049"/>
              <a:ext cx="757512" cy="567138"/>
            </a:xfrm>
            <a:prstGeom prst="line">
              <a:avLst/>
            </a:prstGeom>
            <a:ln w="635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117" name="TextBox 39"/>
          <p:cNvSpPr txBox="1"/>
          <p:nvPr/>
        </p:nvSpPr>
        <p:spPr>
          <a:xfrm>
            <a:off x="7700480" y="8433483"/>
            <a:ext cx="2757134" cy="7265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800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6hrs+</a:t>
            </a:r>
            <a:endParaRPr lang="en-US" sz="3399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118" name="TextBox 40"/>
          <p:cNvSpPr txBox="1"/>
          <p:nvPr/>
        </p:nvSpPr>
        <p:spPr>
          <a:xfrm>
            <a:off x="12367358" y="3677472"/>
            <a:ext cx="2237306" cy="5803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22 mins</a:t>
            </a:r>
          </a:p>
        </p:txBody>
      </p:sp>
    </p:spTree>
  </p:cSld>
  <p:clrMapOvr>
    <a:masterClrMapping/>
  </p:clrMapOvr>
  <p:transition spd="med">
    <p:pull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9F4BE"/>
            </a:solid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BF582"/>
            </a:solid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028700" y="411359"/>
            <a:ext cx="4097539" cy="1418928"/>
            <a:chOff x="0" y="-482204"/>
            <a:chExt cx="5463385" cy="1891904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-482204"/>
              <a:ext cx="5463385" cy="1891904"/>
              <a:chOff x="0" y="-95250"/>
              <a:chExt cx="1079187" cy="373709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1079187" cy="278459"/>
              </a:xfrm>
              <a:custGeom>
                <a:avLst/>
                <a:gdLst/>
                <a:ahLst/>
                <a:cxnLst/>
                <a:rect l="l" t="t" r="r" b="b"/>
                <a:pathLst>
                  <a:path w="1079187" h="278459">
                    <a:moveTo>
                      <a:pt x="96360" y="0"/>
                    </a:moveTo>
                    <a:lnTo>
                      <a:pt x="982827" y="0"/>
                    </a:lnTo>
                    <a:cubicBezTo>
                      <a:pt x="1036045" y="0"/>
                      <a:pt x="1079187" y="43142"/>
                      <a:pt x="1079187" y="96360"/>
                    </a:cubicBezTo>
                    <a:lnTo>
                      <a:pt x="1079187" y="182099"/>
                    </a:lnTo>
                    <a:cubicBezTo>
                      <a:pt x="1079187" y="207656"/>
                      <a:pt x="1069035" y="232165"/>
                      <a:pt x="1050964" y="250236"/>
                    </a:cubicBezTo>
                    <a:cubicBezTo>
                      <a:pt x="1032893" y="268307"/>
                      <a:pt x="1008384" y="278459"/>
                      <a:pt x="982827" y="278459"/>
                    </a:cubicBezTo>
                    <a:lnTo>
                      <a:pt x="96360" y="278459"/>
                    </a:lnTo>
                    <a:cubicBezTo>
                      <a:pt x="43142" y="278459"/>
                      <a:pt x="0" y="235318"/>
                      <a:pt x="0" y="182099"/>
                    </a:cubicBezTo>
                    <a:lnTo>
                      <a:pt x="0" y="96360"/>
                    </a:lnTo>
                    <a:cubicBezTo>
                      <a:pt x="0" y="70804"/>
                      <a:pt x="10152" y="46294"/>
                      <a:pt x="28223" y="28223"/>
                    </a:cubicBezTo>
                    <a:cubicBezTo>
                      <a:pt x="46294" y="10152"/>
                      <a:pt x="70804" y="0"/>
                      <a:pt x="96360" y="0"/>
                    </a:cubicBezTo>
                    <a:close/>
                  </a:path>
                </a:pathLst>
              </a:custGeom>
              <a:solidFill>
                <a:srgbClr val="211217"/>
              </a:solidFill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9" name="TextBox 9"/>
              <p:cNvSpPr txBox="1"/>
              <p:nvPr/>
            </p:nvSpPr>
            <p:spPr>
              <a:xfrm>
                <a:off x="0" y="-95250"/>
                <a:ext cx="1079187" cy="37370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562"/>
                  </a:lnSpc>
                </a:pPr>
                <a:endParaRPr/>
              </a:p>
            </p:txBody>
          </p:sp>
        </p:grpSp>
        <p:sp>
          <p:nvSpPr>
            <p:cNvPr id="10" name="TextBox 10"/>
            <p:cNvSpPr txBox="1"/>
            <p:nvPr/>
          </p:nvSpPr>
          <p:spPr>
            <a:xfrm>
              <a:off x="404882" y="226483"/>
              <a:ext cx="4653622" cy="9281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5562"/>
                </a:lnSpc>
              </a:pPr>
              <a:r>
                <a:rPr lang="en-US" sz="4437">
                  <a:solidFill>
                    <a:srgbClr val="FBF582"/>
                  </a:solidFill>
                  <a:latin typeface="Cooper BT Light"/>
                  <a:ea typeface="Cooper BT Light"/>
                  <a:cs typeface="Cooper BT Light"/>
                  <a:sym typeface="Cooper BT Light"/>
                </a:rPr>
                <a:t>The Problem</a:t>
              </a:r>
            </a:p>
          </p:txBody>
        </p:sp>
      </p:grpSp>
      <p:sp>
        <p:nvSpPr>
          <p:cNvPr id="11" name="Freeform 11"/>
          <p:cNvSpPr/>
          <p:nvPr/>
        </p:nvSpPr>
        <p:spPr>
          <a:xfrm>
            <a:off x="8981038" y="3641446"/>
            <a:ext cx="162962" cy="3734554"/>
          </a:xfrm>
          <a:custGeom>
            <a:avLst/>
            <a:gdLst/>
            <a:ahLst/>
            <a:cxnLst/>
            <a:rect l="l" t="t" r="r" b="b"/>
            <a:pathLst>
              <a:path w="162962" h="3734554">
                <a:moveTo>
                  <a:pt x="0" y="0"/>
                </a:moveTo>
                <a:lnTo>
                  <a:pt x="162962" y="0"/>
                </a:lnTo>
                <a:lnTo>
                  <a:pt x="162962" y="3734555"/>
                </a:lnTo>
                <a:lnTo>
                  <a:pt x="0" y="37345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2" name="Freeform 12"/>
          <p:cNvSpPr/>
          <p:nvPr/>
        </p:nvSpPr>
        <p:spPr>
          <a:xfrm>
            <a:off x="2550575" y="3491357"/>
            <a:ext cx="4408514" cy="4408514"/>
          </a:xfrm>
          <a:custGeom>
            <a:avLst/>
            <a:gdLst/>
            <a:ahLst/>
            <a:cxnLst/>
            <a:rect l="l" t="t" r="r" b="b"/>
            <a:pathLst>
              <a:path w="4408514" h="4408514">
                <a:moveTo>
                  <a:pt x="0" y="0"/>
                </a:moveTo>
                <a:lnTo>
                  <a:pt x="4408514" y="0"/>
                </a:lnTo>
                <a:lnTo>
                  <a:pt x="4408514" y="4408515"/>
                </a:lnTo>
                <a:lnTo>
                  <a:pt x="0" y="440851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3" name="Freeform 13"/>
          <p:cNvSpPr/>
          <p:nvPr/>
        </p:nvSpPr>
        <p:spPr>
          <a:xfrm>
            <a:off x="10744267" y="3230099"/>
            <a:ext cx="4931030" cy="4931030"/>
          </a:xfrm>
          <a:custGeom>
            <a:avLst/>
            <a:gdLst/>
            <a:ahLst/>
            <a:cxnLst/>
            <a:rect l="l" t="t" r="r" b="b"/>
            <a:pathLst>
              <a:path w="4931030" h="4931030">
                <a:moveTo>
                  <a:pt x="0" y="0"/>
                </a:moveTo>
                <a:lnTo>
                  <a:pt x="4931030" y="0"/>
                </a:lnTo>
                <a:lnTo>
                  <a:pt x="4931030" y="4931031"/>
                </a:lnTo>
                <a:lnTo>
                  <a:pt x="0" y="493103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26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27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9F4BE"/>
            </a:solid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28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29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BF582"/>
            </a:solid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34" name="Group 6"/>
          <p:cNvGrpSpPr/>
          <p:nvPr/>
        </p:nvGrpSpPr>
        <p:grpSpPr>
          <a:xfrm>
            <a:off x="1028700" y="773012"/>
            <a:ext cx="4097539" cy="1057275"/>
            <a:chOff x="0" y="0"/>
            <a:chExt cx="5463385" cy="1409700"/>
          </a:xfrm>
        </p:grpSpPr>
        <p:grpSp>
          <p:nvGrpSpPr>
            <p:cNvPr id="30" name="Group 7"/>
            <p:cNvGrpSpPr/>
            <p:nvPr/>
          </p:nvGrpSpPr>
          <p:grpSpPr>
            <a:xfrm>
              <a:off x="0" y="0"/>
              <a:ext cx="5463385" cy="1409700"/>
              <a:chOff x="0" y="0"/>
              <a:chExt cx="1079187" cy="278459"/>
            </a:xfrm>
          </p:grpSpPr>
          <p:sp>
            <p:nvSpPr>
              <p:cNvPr id="31" name="Freeform 8"/>
              <p:cNvSpPr/>
              <p:nvPr/>
            </p:nvSpPr>
            <p:spPr>
              <a:xfrm>
                <a:off x="0" y="0"/>
                <a:ext cx="1079187" cy="278459"/>
              </a:xfrm>
              <a:custGeom>
                <a:avLst/>
                <a:gdLst/>
                <a:ahLst/>
                <a:cxnLst/>
                <a:rect l="l" t="t" r="r" b="b"/>
                <a:pathLst>
                  <a:path w="1079187" h="278459">
                    <a:moveTo>
                      <a:pt x="96360" y="0"/>
                    </a:moveTo>
                    <a:lnTo>
                      <a:pt x="982827" y="0"/>
                    </a:lnTo>
                    <a:cubicBezTo>
                      <a:pt x="1036045" y="0"/>
                      <a:pt x="1079187" y="43142"/>
                      <a:pt x="1079187" y="96360"/>
                    </a:cubicBezTo>
                    <a:lnTo>
                      <a:pt x="1079187" y="182099"/>
                    </a:lnTo>
                    <a:cubicBezTo>
                      <a:pt x="1079187" y="207656"/>
                      <a:pt x="1069035" y="232165"/>
                      <a:pt x="1050964" y="250236"/>
                    </a:cubicBezTo>
                    <a:cubicBezTo>
                      <a:pt x="1032893" y="268307"/>
                      <a:pt x="1008384" y="278459"/>
                      <a:pt x="982827" y="278459"/>
                    </a:cubicBezTo>
                    <a:lnTo>
                      <a:pt x="96360" y="278459"/>
                    </a:lnTo>
                    <a:cubicBezTo>
                      <a:pt x="43142" y="278459"/>
                      <a:pt x="0" y="235318"/>
                      <a:pt x="0" y="182099"/>
                    </a:cubicBezTo>
                    <a:lnTo>
                      <a:pt x="0" y="96360"/>
                    </a:lnTo>
                    <a:cubicBezTo>
                      <a:pt x="0" y="70804"/>
                      <a:pt x="10152" y="46294"/>
                      <a:pt x="28223" y="28223"/>
                    </a:cubicBezTo>
                    <a:cubicBezTo>
                      <a:pt x="46294" y="10152"/>
                      <a:pt x="70804" y="0"/>
                      <a:pt x="96360" y="0"/>
                    </a:cubicBezTo>
                    <a:close/>
                  </a:path>
                </a:pathLst>
              </a:custGeom>
              <a:solidFill>
                <a:srgbClr val="211217"/>
              </a:solidFill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32" name="TextBox 9"/>
              <p:cNvSpPr txBox="1"/>
              <p:nvPr/>
            </p:nvSpPr>
            <p:spPr>
              <a:xfrm>
                <a:off x="0" y="-95250"/>
                <a:ext cx="1079187" cy="37370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562"/>
                  </a:lnSpc>
                </a:pPr>
                <a:endParaRPr/>
              </a:p>
            </p:txBody>
          </p:sp>
        </p:grpSp>
        <p:sp>
          <p:nvSpPr>
            <p:cNvPr id="33" name="TextBox 10"/>
            <p:cNvSpPr txBox="1"/>
            <p:nvPr/>
          </p:nvSpPr>
          <p:spPr>
            <a:xfrm>
              <a:off x="404882" y="226483"/>
              <a:ext cx="4653622" cy="9281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5562"/>
                </a:lnSpc>
              </a:pPr>
              <a:r>
                <a:rPr lang="en-US" sz="4437">
                  <a:solidFill>
                    <a:srgbClr val="FBF582"/>
                  </a:solidFill>
                  <a:latin typeface="Cooper BT Light"/>
                  <a:ea typeface="Cooper BT Light"/>
                  <a:cs typeface="Cooper BT Light"/>
                  <a:sym typeface="Cooper BT Light"/>
                </a:rPr>
                <a:t>The Problem</a:t>
              </a:r>
            </a:p>
          </p:txBody>
        </p:sp>
      </p:grpSp>
      <p:sp>
        <p:nvSpPr>
          <p:cNvPr id="35" name="Freeform 11"/>
          <p:cNvSpPr/>
          <p:nvPr/>
        </p:nvSpPr>
        <p:spPr>
          <a:xfrm>
            <a:off x="8981038" y="3641446"/>
            <a:ext cx="162962" cy="3734554"/>
          </a:xfrm>
          <a:custGeom>
            <a:avLst/>
            <a:gdLst/>
            <a:ahLst/>
            <a:cxnLst/>
            <a:rect l="l" t="t" r="r" b="b"/>
            <a:pathLst>
              <a:path w="162962" h="3734554">
                <a:moveTo>
                  <a:pt x="0" y="0"/>
                </a:moveTo>
                <a:lnTo>
                  <a:pt x="162962" y="0"/>
                </a:lnTo>
                <a:lnTo>
                  <a:pt x="162962" y="3734555"/>
                </a:lnTo>
                <a:lnTo>
                  <a:pt x="0" y="37345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6" name="Freeform 12"/>
          <p:cNvSpPr/>
          <p:nvPr/>
        </p:nvSpPr>
        <p:spPr>
          <a:xfrm>
            <a:off x="2550575" y="3491357"/>
            <a:ext cx="4408514" cy="4408514"/>
          </a:xfrm>
          <a:custGeom>
            <a:avLst/>
            <a:gdLst/>
            <a:ahLst/>
            <a:cxnLst/>
            <a:rect l="l" t="t" r="r" b="b"/>
            <a:pathLst>
              <a:path w="4408514" h="4408514">
                <a:moveTo>
                  <a:pt x="0" y="0"/>
                </a:moveTo>
                <a:lnTo>
                  <a:pt x="4408514" y="0"/>
                </a:lnTo>
                <a:lnTo>
                  <a:pt x="4408514" y="4408515"/>
                </a:lnTo>
                <a:lnTo>
                  <a:pt x="0" y="440851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7" name="Freeform 13"/>
          <p:cNvSpPr/>
          <p:nvPr/>
        </p:nvSpPr>
        <p:spPr>
          <a:xfrm>
            <a:off x="10744267" y="3230099"/>
            <a:ext cx="4931030" cy="4931030"/>
          </a:xfrm>
          <a:custGeom>
            <a:avLst/>
            <a:gdLst/>
            <a:ahLst/>
            <a:cxnLst/>
            <a:rect l="l" t="t" r="r" b="b"/>
            <a:pathLst>
              <a:path w="4931030" h="4931030">
                <a:moveTo>
                  <a:pt x="0" y="0"/>
                </a:moveTo>
                <a:lnTo>
                  <a:pt x="4931030" y="0"/>
                </a:lnTo>
                <a:lnTo>
                  <a:pt x="4931030" y="4931031"/>
                </a:lnTo>
                <a:lnTo>
                  <a:pt x="0" y="493103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4" name="Freeform 41">
            <a:extLst>
              <a:ext uri="{FF2B5EF4-FFF2-40B4-BE49-F238E27FC236}">
                <a16:creationId xmlns:a16="http://schemas.microsoft.com/office/drawing/2014/main" id="{3F0E1BD5-267F-3054-ADCD-179B82DDDF2B}"/>
              </a:ext>
            </a:extLst>
          </p:cNvPr>
          <p:cNvSpPr/>
          <p:nvPr/>
        </p:nvSpPr>
        <p:spPr>
          <a:xfrm>
            <a:off x="10023669" y="2322610"/>
            <a:ext cx="6372225" cy="6372225"/>
          </a:xfrm>
          <a:custGeom>
            <a:avLst/>
            <a:gdLst/>
            <a:ahLst/>
            <a:cxnLst/>
            <a:rect l="l" t="t" r="r" b="b"/>
            <a:pathLst>
              <a:path w="6372225" h="6372225">
                <a:moveTo>
                  <a:pt x="0" y="0"/>
                </a:moveTo>
                <a:lnTo>
                  <a:pt x="6372225" y="0"/>
                </a:lnTo>
                <a:lnTo>
                  <a:pt x="6372225" y="6372225"/>
                </a:lnTo>
                <a:lnTo>
                  <a:pt x="0" y="637222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9F4BE"/>
            </a:solid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733809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BF582"/>
            </a:solid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90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91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9F4BE"/>
            </a:solid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92" name="Group 4"/>
          <p:cNvGrpSpPr/>
          <p:nvPr/>
        </p:nvGrpSpPr>
        <p:grpSpPr>
          <a:xfrm>
            <a:off x="0" y="733809"/>
            <a:ext cx="18288000" cy="10287000"/>
            <a:chOff x="0" y="0"/>
            <a:chExt cx="24384000" cy="13716000"/>
          </a:xfrm>
        </p:grpSpPr>
        <p:sp>
          <p:nvSpPr>
            <p:cNvPr id="93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BF582"/>
            </a:solid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6" name="AutoShape 6"/>
          <p:cNvSpPr/>
          <p:nvPr/>
        </p:nvSpPr>
        <p:spPr>
          <a:xfrm flipV="1">
            <a:off x="-3617595" y="5877309"/>
            <a:ext cx="21905595" cy="212229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grpSp>
        <p:nvGrpSpPr>
          <p:cNvPr id="7" name="Group 7"/>
          <p:cNvGrpSpPr/>
          <p:nvPr/>
        </p:nvGrpSpPr>
        <p:grpSpPr>
          <a:xfrm>
            <a:off x="1028700" y="411359"/>
            <a:ext cx="7812289" cy="1418928"/>
            <a:chOff x="0" y="-482204"/>
            <a:chExt cx="10416385" cy="1891904"/>
          </a:xfrm>
        </p:grpSpPr>
        <p:grpSp>
          <p:nvGrpSpPr>
            <p:cNvPr id="8" name="Group 8"/>
            <p:cNvGrpSpPr/>
            <p:nvPr/>
          </p:nvGrpSpPr>
          <p:grpSpPr>
            <a:xfrm>
              <a:off x="0" y="-482204"/>
              <a:ext cx="10416385" cy="1891904"/>
              <a:chOff x="0" y="-95250"/>
              <a:chExt cx="2057558" cy="373709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2057558" cy="278459"/>
              </a:xfrm>
              <a:custGeom>
                <a:avLst/>
                <a:gdLst/>
                <a:ahLst/>
                <a:cxnLst/>
                <a:rect l="l" t="t" r="r" b="b"/>
                <a:pathLst>
                  <a:path w="2057558" h="278459">
                    <a:moveTo>
                      <a:pt x="50541" y="0"/>
                    </a:moveTo>
                    <a:lnTo>
                      <a:pt x="2007017" y="0"/>
                    </a:lnTo>
                    <a:cubicBezTo>
                      <a:pt x="2020421" y="0"/>
                      <a:pt x="2033276" y="5325"/>
                      <a:pt x="2042755" y="14803"/>
                    </a:cubicBezTo>
                    <a:cubicBezTo>
                      <a:pt x="2052233" y="24281"/>
                      <a:pt x="2057558" y="37136"/>
                      <a:pt x="2057558" y="50541"/>
                    </a:cubicBezTo>
                    <a:lnTo>
                      <a:pt x="2057558" y="227919"/>
                    </a:lnTo>
                    <a:cubicBezTo>
                      <a:pt x="2057558" y="255831"/>
                      <a:pt x="2034930" y="278459"/>
                      <a:pt x="2007017" y="278459"/>
                    </a:cubicBezTo>
                    <a:lnTo>
                      <a:pt x="50541" y="278459"/>
                    </a:lnTo>
                    <a:cubicBezTo>
                      <a:pt x="22628" y="278459"/>
                      <a:pt x="0" y="255831"/>
                      <a:pt x="0" y="227919"/>
                    </a:cubicBezTo>
                    <a:lnTo>
                      <a:pt x="0" y="50541"/>
                    </a:lnTo>
                    <a:cubicBezTo>
                      <a:pt x="0" y="22628"/>
                      <a:pt x="22628" y="0"/>
                      <a:pt x="50541" y="0"/>
                    </a:cubicBezTo>
                    <a:close/>
                  </a:path>
                </a:pathLst>
              </a:custGeom>
              <a:solidFill>
                <a:srgbClr val="211217"/>
              </a:solidFill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0" name="TextBox 10"/>
              <p:cNvSpPr txBox="1"/>
              <p:nvPr/>
            </p:nvSpPr>
            <p:spPr>
              <a:xfrm>
                <a:off x="0" y="-95250"/>
                <a:ext cx="2057558" cy="37370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562"/>
                  </a:lnSpc>
                </a:pPr>
                <a:endParaRPr/>
              </a:p>
            </p:txBody>
          </p:sp>
        </p:grpSp>
        <p:sp>
          <p:nvSpPr>
            <p:cNvPr id="11" name="TextBox 11"/>
            <p:cNvSpPr txBox="1"/>
            <p:nvPr/>
          </p:nvSpPr>
          <p:spPr>
            <a:xfrm>
              <a:off x="771939" y="226483"/>
              <a:ext cx="8872507" cy="9281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562"/>
                </a:lnSpc>
              </a:pPr>
              <a:r>
                <a:rPr lang="en-US" sz="4437">
                  <a:solidFill>
                    <a:srgbClr val="FBF582"/>
                  </a:solidFill>
                  <a:latin typeface="Cooper BT Light"/>
                  <a:ea typeface="Cooper BT Light"/>
                  <a:cs typeface="Cooper BT Light"/>
                  <a:sym typeface="Cooper BT Light"/>
                </a:rPr>
                <a:t>The ED Doctor’s Problem</a:t>
              </a:r>
            </a:p>
          </p:txBody>
        </p:sp>
      </p:grpSp>
      <p:grpSp>
        <p:nvGrpSpPr>
          <p:cNvPr id="94" name="Group 7"/>
          <p:cNvGrpSpPr/>
          <p:nvPr/>
        </p:nvGrpSpPr>
        <p:grpSpPr>
          <a:xfrm>
            <a:off x="1028700" y="773012"/>
            <a:ext cx="7812289" cy="1057275"/>
            <a:chOff x="0" y="0"/>
            <a:chExt cx="10416385" cy="1409700"/>
          </a:xfrm>
        </p:grpSpPr>
        <p:grpSp>
          <p:nvGrpSpPr>
            <p:cNvPr id="95" name="Group 8"/>
            <p:cNvGrpSpPr/>
            <p:nvPr/>
          </p:nvGrpSpPr>
          <p:grpSpPr>
            <a:xfrm>
              <a:off x="0" y="0"/>
              <a:ext cx="10416385" cy="1409700"/>
              <a:chOff x="0" y="0"/>
              <a:chExt cx="2057558" cy="278459"/>
            </a:xfrm>
          </p:grpSpPr>
          <p:sp>
            <p:nvSpPr>
              <p:cNvPr id="96" name="Freeform 9"/>
              <p:cNvSpPr/>
              <p:nvPr/>
            </p:nvSpPr>
            <p:spPr>
              <a:xfrm>
                <a:off x="0" y="0"/>
                <a:ext cx="2057558" cy="278459"/>
              </a:xfrm>
              <a:custGeom>
                <a:avLst/>
                <a:gdLst/>
                <a:ahLst/>
                <a:cxnLst/>
                <a:rect l="l" t="t" r="r" b="b"/>
                <a:pathLst>
                  <a:path w="2057558" h="278459">
                    <a:moveTo>
                      <a:pt x="50541" y="0"/>
                    </a:moveTo>
                    <a:lnTo>
                      <a:pt x="2007017" y="0"/>
                    </a:lnTo>
                    <a:cubicBezTo>
                      <a:pt x="2020421" y="0"/>
                      <a:pt x="2033276" y="5325"/>
                      <a:pt x="2042755" y="14803"/>
                    </a:cubicBezTo>
                    <a:cubicBezTo>
                      <a:pt x="2052233" y="24281"/>
                      <a:pt x="2057558" y="37136"/>
                      <a:pt x="2057558" y="50541"/>
                    </a:cubicBezTo>
                    <a:lnTo>
                      <a:pt x="2057558" y="227919"/>
                    </a:lnTo>
                    <a:cubicBezTo>
                      <a:pt x="2057558" y="255831"/>
                      <a:pt x="2034930" y="278459"/>
                      <a:pt x="2007017" y="278459"/>
                    </a:cubicBezTo>
                    <a:lnTo>
                      <a:pt x="50541" y="278459"/>
                    </a:lnTo>
                    <a:cubicBezTo>
                      <a:pt x="22628" y="278459"/>
                      <a:pt x="0" y="255831"/>
                      <a:pt x="0" y="227919"/>
                    </a:cubicBezTo>
                    <a:lnTo>
                      <a:pt x="0" y="50541"/>
                    </a:lnTo>
                    <a:cubicBezTo>
                      <a:pt x="0" y="22628"/>
                      <a:pt x="22628" y="0"/>
                      <a:pt x="50541" y="0"/>
                    </a:cubicBezTo>
                    <a:close/>
                  </a:path>
                </a:pathLst>
              </a:custGeom>
              <a:solidFill>
                <a:srgbClr val="211217"/>
              </a:solidFill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97" name="TextBox 10"/>
              <p:cNvSpPr txBox="1"/>
              <p:nvPr/>
            </p:nvSpPr>
            <p:spPr>
              <a:xfrm>
                <a:off x="0" y="-95250"/>
                <a:ext cx="2057558" cy="37370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562"/>
                  </a:lnSpc>
                </a:pPr>
                <a:endParaRPr/>
              </a:p>
            </p:txBody>
          </p:sp>
        </p:grpSp>
        <p:sp>
          <p:nvSpPr>
            <p:cNvPr id="98" name="TextBox 11"/>
            <p:cNvSpPr txBox="1"/>
            <p:nvPr/>
          </p:nvSpPr>
          <p:spPr>
            <a:xfrm>
              <a:off x="771939" y="226483"/>
              <a:ext cx="8872507" cy="9281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562"/>
                </a:lnSpc>
              </a:pPr>
              <a:r>
                <a:rPr lang="en-US" sz="4437">
                  <a:solidFill>
                    <a:srgbClr val="FBF582"/>
                  </a:solidFill>
                  <a:latin typeface="Cooper BT Light"/>
                  <a:ea typeface="Cooper BT Light"/>
                  <a:cs typeface="Cooper BT Light"/>
                  <a:sym typeface="Cooper BT Light"/>
                </a:rPr>
                <a:t>The ED Doctor’s Problem</a:t>
              </a:r>
            </a:p>
          </p:txBody>
        </p:sp>
      </p:grpSp>
      <p:sp>
        <p:nvSpPr>
          <p:cNvPr id="12" name="Freeform 12"/>
          <p:cNvSpPr/>
          <p:nvPr/>
        </p:nvSpPr>
        <p:spPr>
          <a:xfrm>
            <a:off x="14887575" y="315475"/>
            <a:ext cx="3029624" cy="3029624"/>
          </a:xfrm>
          <a:custGeom>
            <a:avLst/>
            <a:gdLst/>
            <a:ahLst/>
            <a:cxnLst/>
            <a:rect l="l" t="t" r="r" b="b"/>
            <a:pathLst>
              <a:path w="3029624" h="3029624">
                <a:moveTo>
                  <a:pt x="0" y="0"/>
                </a:moveTo>
                <a:lnTo>
                  <a:pt x="3029624" y="0"/>
                </a:lnTo>
                <a:lnTo>
                  <a:pt x="3029624" y="3029624"/>
                </a:lnTo>
                <a:lnTo>
                  <a:pt x="0" y="30296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13" name="Group 13"/>
          <p:cNvGrpSpPr/>
          <p:nvPr/>
        </p:nvGrpSpPr>
        <p:grpSpPr>
          <a:xfrm>
            <a:off x="9606492" y="5654231"/>
            <a:ext cx="519006" cy="531170"/>
            <a:chOff x="0" y="-19050"/>
            <a:chExt cx="812800" cy="83185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02226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76200" y="-19050"/>
              <a:ext cx="660400" cy="755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62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3720072" y="5605642"/>
            <a:ext cx="519006" cy="531170"/>
            <a:chOff x="0" y="-19050"/>
            <a:chExt cx="812800" cy="83185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02226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76200" y="-19050"/>
              <a:ext cx="660400" cy="755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62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6142884" y="5586988"/>
            <a:ext cx="519006" cy="531170"/>
            <a:chOff x="0" y="-19050"/>
            <a:chExt cx="812800" cy="83185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02226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76200" y="-19050"/>
              <a:ext cx="660400" cy="755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62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5146872" y="5711361"/>
            <a:ext cx="519006" cy="521664"/>
            <a:chOff x="0" y="-17530"/>
            <a:chExt cx="692007" cy="695553"/>
          </a:xfrm>
        </p:grpSpPr>
        <p:grpSp>
          <p:nvGrpSpPr>
            <p:cNvPr id="23" name="Group 23"/>
            <p:cNvGrpSpPr/>
            <p:nvPr/>
          </p:nvGrpSpPr>
          <p:grpSpPr>
            <a:xfrm>
              <a:off x="0" y="-17530"/>
              <a:ext cx="692007" cy="695553"/>
              <a:chOff x="0" y="-20590"/>
              <a:chExt cx="812800" cy="816965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812800" cy="796375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96375">
                    <a:moveTo>
                      <a:pt x="406400" y="0"/>
                    </a:moveTo>
                    <a:cubicBezTo>
                      <a:pt x="181951" y="0"/>
                      <a:pt x="0" y="178275"/>
                      <a:pt x="0" y="398187"/>
                    </a:cubicBezTo>
                    <a:cubicBezTo>
                      <a:pt x="0" y="618100"/>
                      <a:pt x="181951" y="796375"/>
                      <a:pt x="406400" y="796375"/>
                    </a:cubicBezTo>
                    <a:cubicBezTo>
                      <a:pt x="630849" y="796375"/>
                      <a:pt x="812800" y="618100"/>
                      <a:pt x="812800" y="398187"/>
                    </a:cubicBezTo>
                    <a:cubicBezTo>
                      <a:pt x="812800" y="178275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302226"/>
              </a:solidFill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5" name="TextBox 25"/>
              <p:cNvSpPr txBox="1"/>
              <p:nvPr/>
            </p:nvSpPr>
            <p:spPr>
              <a:xfrm>
                <a:off x="76200" y="-20590"/>
                <a:ext cx="660400" cy="7423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562"/>
                  </a:lnSpc>
                </a:pPr>
                <a:endParaRPr/>
              </a:p>
            </p:txBody>
          </p:sp>
        </p:grpSp>
        <p:grpSp>
          <p:nvGrpSpPr>
            <p:cNvPr id="26" name="Group 26"/>
            <p:cNvGrpSpPr/>
            <p:nvPr/>
          </p:nvGrpSpPr>
          <p:grpSpPr>
            <a:xfrm>
              <a:off x="126466" y="112787"/>
              <a:ext cx="439076" cy="441326"/>
              <a:chOff x="0" y="-20590"/>
              <a:chExt cx="812800" cy="816965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812800" cy="796375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96375">
                    <a:moveTo>
                      <a:pt x="406400" y="0"/>
                    </a:moveTo>
                    <a:cubicBezTo>
                      <a:pt x="181951" y="0"/>
                      <a:pt x="0" y="178275"/>
                      <a:pt x="0" y="398187"/>
                    </a:cubicBezTo>
                    <a:cubicBezTo>
                      <a:pt x="0" y="618100"/>
                      <a:pt x="181951" y="796375"/>
                      <a:pt x="406400" y="796375"/>
                    </a:cubicBezTo>
                    <a:cubicBezTo>
                      <a:pt x="630849" y="796375"/>
                      <a:pt x="812800" y="618100"/>
                      <a:pt x="812800" y="398187"/>
                    </a:cubicBezTo>
                    <a:cubicBezTo>
                      <a:pt x="812800" y="178275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BF582"/>
              </a:solidFill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8" name="TextBox 28"/>
              <p:cNvSpPr txBox="1"/>
              <p:nvPr/>
            </p:nvSpPr>
            <p:spPr>
              <a:xfrm>
                <a:off x="76200" y="-20590"/>
                <a:ext cx="660400" cy="7423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562"/>
                  </a:lnSpc>
                </a:pPr>
                <a:endParaRPr/>
              </a:p>
            </p:txBody>
          </p:sp>
        </p:grpSp>
      </p:grpSp>
      <p:grpSp>
        <p:nvGrpSpPr>
          <p:cNvPr id="29" name="Group 29"/>
          <p:cNvGrpSpPr/>
          <p:nvPr/>
        </p:nvGrpSpPr>
        <p:grpSpPr>
          <a:xfrm>
            <a:off x="3012947" y="5730411"/>
            <a:ext cx="519006" cy="521664"/>
            <a:chOff x="0" y="-17530"/>
            <a:chExt cx="692007" cy="695553"/>
          </a:xfrm>
        </p:grpSpPr>
        <p:grpSp>
          <p:nvGrpSpPr>
            <p:cNvPr id="30" name="Group 30"/>
            <p:cNvGrpSpPr/>
            <p:nvPr/>
          </p:nvGrpSpPr>
          <p:grpSpPr>
            <a:xfrm>
              <a:off x="0" y="-17530"/>
              <a:ext cx="692007" cy="695553"/>
              <a:chOff x="0" y="-20590"/>
              <a:chExt cx="812800" cy="816965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812800" cy="796375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96375">
                    <a:moveTo>
                      <a:pt x="406400" y="0"/>
                    </a:moveTo>
                    <a:cubicBezTo>
                      <a:pt x="181951" y="0"/>
                      <a:pt x="0" y="178275"/>
                      <a:pt x="0" y="398187"/>
                    </a:cubicBezTo>
                    <a:cubicBezTo>
                      <a:pt x="0" y="618100"/>
                      <a:pt x="181951" y="796375"/>
                      <a:pt x="406400" y="796375"/>
                    </a:cubicBezTo>
                    <a:cubicBezTo>
                      <a:pt x="630849" y="796375"/>
                      <a:pt x="812800" y="618100"/>
                      <a:pt x="812800" y="398187"/>
                    </a:cubicBezTo>
                    <a:cubicBezTo>
                      <a:pt x="812800" y="178275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302226"/>
              </a:solidFill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32" name="TextBox 32"/>
              <p:cNvSpPr txBox="1"/>
              <p:nvPr/>
            </p:nvSpPr>
            <p:spPr>
              <a:xfrm>
                <a:off x="76200" y="-20590"/>
                <a:ext cx="660400" cy="7423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562"/>
                  </a:lnSpc>
                </a:pPr>
                <a:endParaRPr/>
              </a:p>
            </p:txBody>
          </p:sp>
        </p:grpSp>
        <p:grpSp>
          <p:nvGrpSpPr>
            <p:cNvPr id="33" name="Group 33"/>
            <p:cNvGrpSpPr/>
            <p:nvPr/>
          </p:nvGrpSpPr>
          <p:grpSpPr>
            <a:xfrm>
              <a:off x="126466" y="112787"/>
              <a:ext cx="439076" cy="441326"/>
              <a:chOff x="0" y="-20590"/>
              <a:chExt cx="812800" cy="816965"/>
            </a:xfrm>
          </p:grpSpPr>
          <p:sp>
            <p:nvSpPr>
              <p:cNvPr id="34" name="Freeform 34"/>
              <p:cNvSpPr/>
              <p:nvPr/>
            </p:nvSpPr>
            <p:spPr>
              <a:xfrm>
                <a:off x="0" y="0"/>
                <a:ext cx="812800" cy="796375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96375">
                    <a:moveTo>
                      <a:pt x="406400" y="0"/>
                    </a:moveTo>
                    <a:cubicBezTo>
                      <a:pt x="181951" y="0"/>
                      <a:pt x="0" y="178275"/>
                      <a:pt x="0" y="398187"/>
                    </a:cubicBezTo>
                    <a:cubicBezTo>
                      <a:pt x="0" y="618100"/>
                      <a:pt x="181951" y="796375"/>
                      <a:pt x="406400" y="796375"/>
                    </a:cubicBezTo>
                    <a:cubicBezTo>
                      <a:pt x="630849" y="796375"/>
                      <a:pt x="812800" y="618100"/>
                      <a:pt x="812800" y="398187"/>
                    </a:cubicBezTo>
                    <a:cubicBezTo>
                      <a:pt x="812800" y="178275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BF582"/>
              </a:solidFill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35" name="TextBox 35"/>
              <p:cNvSpPr txBox="1"/>
              <p:nvPr/>
            </p:nvSpPr>
            <p:spPr>
              <a:xfrm>
                <a:off x="76200" y="-20590"/>
                <a:ext cx="660400" cy="7423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562"/>
                  </a:lnSpc>
                </a:pPr>
                <a:endParaRPr/>
              </a:p>
            </p:txBody>
          </p:sp>
        </p:grpSp>
      </p:grpSp>
      <p:grpSp>
        <p:nvGrpSpPr>
          <p:cNvPr id="36" name="Group 36"/>
          <p:cNvGrpSpPr/>
          <p:nvPr/>
        </p:nvGrpSpPr>
        <p:grpSpPr>
          <a:xfrm>
            <a:off x="10263238" y="1055602"/>
            <a:ext cx="4376613" cy="1924635"/>
            <a:chOff x="0" y="-328063"/>
            <a:chExt cx="5835484" cy="2566181"/>
          </a:xfrm>
        </p:grpSpPr>
        <p:grpSp>
          <p:nvGrpSpPr>
            <p:cNvPr id="37" name="Group 37"/>
            <p:cNvGrpSpPr/>
            <p:nvPr/>
          </p:nvGrpSpPr>
          <p:grpSpPr>
            <a:xfrm>
              <a:off x="0" y="-328063"/>
              <a:ext cx="5835484" cy="2566181"/>
              <a:chOff x="0" y="-95250"/>
              <a:chExt cx="1694276" cy="745066"/>
            </a:xfrm>
          </p:grpSpPr>
          <p:sp>
            <p:nvSpPr>
              <p:cNvPr id="38" name="Freeform 38"/>
              <p:cNvSpPr/>
              <p:nvPr/>
            </p:nvSpPr>
            <p:spPr>
              <a:xfrm>
                <a:off x="0" y="0"/>
                <a:ext cx="1694276" cy="649816"/>
              </a:xfrm>
              <a:custGeom>
                <a:avLst/>
                <a:gdLst/>
                <a:ahLst/>
                <a:cxnLst/>
                <a:rect l="l" t="t" r="r" b="b"/>
                <a:pathLst>
                  <a:path w="1694276" h="649816">
                    <a:moveTo>
                      <a:pt x="61377" y="0"/>
                    </a:moveTo>
                    <a:lnTo>
                      <a:pt x="1632898" y="0"/>
                    </a:lnTo>
                    <a:cubicBezTo>
                      <a:pt x="1649177" y="0"/>
                      <a:pt x="1664788" y="6467"/>
                      <a:pt x="1676299" y="17977"/>
                    </a:cubicBezTo>
                    <a:cubicBezTo>
                      <a:pt x="1687809" y="29488"/>
                      <a:pt x="1694276" y="45099"/>
                      <a:pt x="1694276" y="61377"/>
                    </a:cubicBezTo>
                    <a:lnTo>
                      <a:pt x="1694276" y="588438"/>
                    </a:lnTo>
                    <a:cubicBezTo>
                      <a:pt x="1694276" y="622336"/>
                      <a:pt x="1666796" y="649816"/>
                      <a:pt x="1632898" y="649816"/>
                    </a:cubicBezTo>
                    <a:lnTo>
                      <a:pt x="61377" y="649816"/>
                    </a:lnTo>
                    <a:cubicBezTo>
                      <a:pt x="45099" y="649816"/>
                      <a:pt x="29488" y="643349"/>
                      <a:pt x="17977" y="631839"/>
                    </a:cubicBezTo>
                    <a:cubicBezTo>
                      <a:pt x="6467" y="620328"/>
                      <a:pt x="0" y="604717"/>
                      <a:pt x="0" y="588438"/>
                    </a:cubicBezTo>
                    <a:lnTo>
                      <a:pt x="0" y="61377"/>
                    </a:lnTo>
                    <a:cubicBezTo>
                      <a:pt x="0" y="45099"/>
                      <a:pt x="6467" y="29488"/>
                      <a:pt x="17977" y="17977"/>
                    </a:cubicBezTo>
                    <a:cubicBezTo>
                      <a:pt x="29488" y="6467"/>
                      <a:pt x="45099" y="0"/>
                      <a:pt x="61377" y="0"/>
                    </a:cubicBezTo>
                    <a:close/>
                  </a:path>
                </a:pathLst>
              </a:custGeom>
              <a:solidFill>
                <a:srgbClr val="211217"/>
              </a:solidFill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39" name="TextBox 39"/>
              <p:cNvSpPr txBox="1"/>
              <p:nvPr/>
            </p:nvSpPr>
            <p:spPr>
              <a:xfrm>
                <a:off x="0" y="-95250"/>
                <a:ext cx="1694276" cy="74506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562"/>
                  </a:lnSpc>
                </a:pPr>
                <a:endParaRPr/>
              </a:p>
            </p:txBody>
          </p:sp>
        </p:grpSp>
        <p:sp>
          <p:nvSpPr>
            <p:cNvPr id="40" name="TextBox 40"/>
            <p:cNvSpPr txBox="1"/>
            <p:nvPr/>
          </p:nvSpPr>
          <p:spPr>
            <a:xfrm>
              <a:off x="432457" y="164002"/>
              <a:ext cx="4970570" cy="19005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782"/>
                </a:lnSpc>
              </a:pPr>
              <a:r>
                <a:rPr lang="en-US" sz="3019">
                  <a:solidFill>
                    <a:srgbClr val="FBF582"/>
                  </a:solidFill>
                  <a:latin typeface="Cooper BT Light"/>
                  <a:ea typeface="Cooper BT Light"/>
                  <a:cs typeface="Cooper BT Light"/>
                  <a:sym typeface="Cooper BT Light"/>
                </a:rPr>
                <a:t>~ 8 - 12 hour shift</a:t>
              </a:r>
            </a:p>
            <a:p>
              <a:pPr algn="l">
                <a:lnSpc>
                  <a:spcPts val="3782"/>
                </a:lnSpc>
              </a:pPr>
              <a:r>
                <a:rPr lang="en-US" sz="3019">
                  <a:solidFill>
                    <a:srgbClr val="FBF582"/>
                  </a:solidFill>
                  <a:latin typeface="Cooper BT Light"/>
                  <a:ea typeface="Cooper BT Light"/>
                  <a:cs typeface="Cooper BT Light"/>
                  <a:sym typeface="Cooper BT Light"/>
                </a:rPr>
                <a:t>~ 15 patients per shift</a:t>
              </a:r>
            </a:p>
            <a:p>
              <a:pPr algn="l">
                <a:lnSpc>
                  <a:spcPts val="3782"/>
                </a:lnSpc>
              </a:pPr>
              <a:r>
                <a:rPr lang="en-US" sz="3019">
                  <a:solidFill>
                    <a:srgbClr val="FBF582"/>
                  </a:solidFill>
                  <a:latin typeface="Cooper BT Light"/>
                  <a:ea typeface="Cooper BT Light"/>
                  <a:cs typeface="Cooper BT Light"/>
                  <a:sym typeface="Cooper BT Light"/>
                </a:rPr>
                <a:t>~ 22 mins per patient</a:t>
              </a:r>
            </a:p>
          </p:txBody>
        </p:sp>
      </p:grpSp>
      <p:sp>
        <p:nvSpPr>
          <p:cNvPr id="41" name="Freeform 41"/>
          <p:cNvSpPr/>
          <p:nvPr/>
        </p:nvSpPr>
        <p:spPr>
          <a:xfrm>
            <a:off x="1960759" y="3065963"/>
            <a:ext cx="6372225" cy="6372225"/>
          </a:xfrm>
          <a:custGeom>
            <a:avLst/>
            <a:gdLst/>
            <a:ahLst/>
            <a:cxnLst/>
            <a:rect l="l" t="t" r="r" b="b"/>
            <a:pathLst>
              <a:path w="6372225" h="6372225">
                <a:moveTo>
                  <a:pt x="0" y="0"/>
                </a:moveTo>
                <a:lnTo>
                  <a:pt x="6372225" y="0"/>
                </a:lnTo>
                <a:lnTo>
                  <a:pt x="6372225" y="6372225"/>
                </a:lnTo>
                <a:lnTo>
                  <a:pt x="0" y="63722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2" name="TextBox 42"/>
          <p:cNvSpPr txBox="1"/>
          <p:nvPr/>
        </p:nvSpPr>
        <p:spPr>
          <a:xfrm>
            <a:off x="15407136" y="6924961"/>
            <a:ext cx="2118864" cy="6722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740"/>
              </a:lnSpc>
            </a:pPr>
            <a:r>
              <a:rPr lang="en-US" sz="4100" dirty="0">
                <a:solidFill>
                  <a:srgbClr val="211217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Decision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9671849" y="6924961"/>
            <a:ext cx="519006" cy="6722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740"/>
              </a:lnSpc>
            </a:pPr>
            <a:r>
              <a:rPr lang="en-US" sz="4100" dirty="0">
                <a:solidFill>
                  <a:srgbClr val="211217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Ix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4792359" y="6924961"/>
            <a:ext cx="2980041" cy="6722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740"/>
              </a:lnSpc>
            </a:pPr>
            <a:r>
              <a:rPr lang="en-US" sz="4100" dirty="0">
                <a:solidFill>
                  <a:srgbClr val="211217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Examination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2822303" y="6924961"/>
            <a:ext cx="709650" cy="6722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740"/>
              </a:lnSpc>
            </a:pPr>
            <a:r>
              <a:rPr lang="en-US" sz="4100" dirty="0" err="1">
                <a:solidFill>
                  <a:srgbClr val="211217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Hx</a:t>
            </a:r>
            <a:endParaRPr lang="en-US" sz="4100" dirty="0">
              <a:solidFill>
                <a:srgbClr val="211217"/>
              </a:solidFill>
              <a:latin typeface="Cooper BT Light"/>
              <a:ea typeface="Cooper BT Light"/>
              <a:cs typeface="Cooper BT Light"/>
              <a:sym typeface="Cooper BT Light"/>
            </a:endParaRPr>
          </a:p>
        </p:txBody>
      </p:sp>
      <p:grpSp>
        <p:nvGrpSpPr>
          <p:cNvPr id="101" name="Group 13"/>
          <p:cNvGrpSpPr/>
          <p:nvPr/>
        </p:nvGrpSpPr>
        <p:grpSpPr>
          <a:xfrm>
            <a:off x="9606492" y="5666395"/>
            <a:ext cx="519006" cy="519006"/>
            <a:chOff x="0" y="0"/>
            <a:chExt cx="812800" cy="812800"/>
          </a:xfrm>
        </p:grpSpPr>
        <p:sp>
          <p:nvSpPr>
            <p:cNvPr id="99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02226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100" name="TextBox 15"/>
            <p:cNvSpPr txBox="1"/>
            <p:nvPr/>
          </p:nvSpPr>
          <p:spPr>
            <a:xfrm>
              <a:off x="76200" y="-19050"/>
              <a:ext cx="660400" cy="755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62"/>
                </a:lnSpc>
              </a:pPr>
              <a:endParaRPr/>
            </a:p>
          </p:txBody>
        </p:sp>
      </p:grpSp>
      <p:grpSp>
        <p:nvGrpSpPr>
          <p:cNvPr id="102" name="Group 16"/>
          <p:cNvGrpSpPr/>
          <p:nvPr/>
        </p:nvGrpSpPr>
        <p:grpSpPr>
          <a:xfrm>
            <a:off x="13720072" y="5617806"/>
            <a:ext cx="519006" cy="519006"/>
            <a:chOff x="0" y="0"/>
            <a:chExt cx="812800" cy="812800"/>
          </a:xfrm>
        </p:grpSpPr>
        <p:sp>
          <p:nvSpPr>
            <p:cNvPr id="103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02226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104" name="TextBox 18"/>
            <p:cNvSpPr txBox="1"/>
            <p:nvPr/>
          </p:nvSpPr>
          <p:spPr>
            <a:xfrm>
              <a:off x="76200" y="-19050"/>
              <a:ext cx="660400" cy="755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62"/>
                </a:lnSpc>
              </a:pPr>
              <a:endParaRPr/>
            </a:p>
          </p:txBody>
        </p:sp>
      </p:grpSp>
      <p:grpSp>
        <p:nvGrpSpPr>
          <p:cNvPr id="106" name="Group 19"/>
          <p:cNvGrpSpPr/>
          <p:nvPr/>
        </p:nvGrpSpPr>
        <p:grpSpPr>
          <a:xfrm>
            <a:off x="16142884" y="5599152"/>
            <a:ext cx="519006" cy="519006"/>
            <a:chOff x="0" y="0"/>
            <a:chExt cx="812800" cy="812800"/>
          </a:xfrm>
        </p:grpSpPr>
        <p:sp>
          <p:nvSpPr>
            <p:cNvPr id="107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02226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105" name="TextBox 21"/>
            <p:cNvSpPr txBox="1"/>
            <p:nvPr/>
          </p:nvSpPr>
          <p:spPr>
            <a:xfrm>
              <a:off x="76200" y="-19050"/>
              <a:ext cx="660400" cy="755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62"/>
                </a:lnSpc>
              </a:pPr>
              <a:endParaRPr/>
            </a:p>
          </p:txBody>
        </p:sp>
      </p:grpSp>
      <p:grpSp>
        <p:nvGrpSpPr>
          <p:cNvPr id="109" name="Group 22"/>
          <p:cNvGrpSpPr/>
          <p:nvPr/>
        </p:nvGrpSpPr>
        <p:grpSpPr>
          <a:xfrm>
            <a:off x="5146872" y="5724508"/>
            <a:ext cx="519006" cy="508517"/>
            <a:chOff x="0" y="0"/>
            <a:chExt cx="692007" cy="678023"/>
          </a:xfrm>
        </p:grpSpPr>
        <p:grpSp>
          <p:nvGrpSpPr>
            <p:cNvPr id="110" name="Group 23"/>
            <p:cNvGrpSpPr/>
            <p:nvPr/>
          </p:nvGrpSpPr>
          <p:grpSpPr>
            <a:xfrm>
              <a:off x="0" y="0"/>
              <a:ext cx="692007" cy="678023"/>
              <a:chOff x="0" y="0"/>
              <a:chExt cx="812800" cy="796375"/>
            </a:xfrm>
          </p:grpSpPr>
          <p:sp>
            <p:nvSpPr>
              <p:cNvPr id="111" name="Freeform 24"/>
              <p:cNvSpPr/>
              <p:nvPr/>
            </p:nvSpPr>
            <p:spPr>
              <a:xfrm>
                <a:off x="0" y="0"/>
                <a:ext cx="812800" cy="796375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96375">
                    <a:moveTo>
                      <a:pt x="406400" y="0"/>
                    </a:moveTo>
                    <a:cubicBezTo>
                      <a:pt x="181951" y="0"/>
                      <a:pt x="0" y="178275"/>
                      <a:pt x="0" y="398187"/>
                    </a:cubicBezTo>
                    <a:cubicBezTo>
                      <a:pt x="0" y="618100"/>
                      <a:pt x="181951" y="796375"/>
                      <a:pt x="406400" y="796375"/>
                    </a:cubicBezTo>
                    <a:cubicBezTo>
                      <a:pt x="630849" y="796375"/>
                      <a:pt x="812800" y="618100"/>
                      <a:pt x="812800" y="398187"/>
                    </a:cubicBezTo>
                    <a:cubicBezTo>
                      <a:pt x="812800" y="178275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302226"/>
              </a:solidFill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12" name="TextBox 25"/>
              <p:cNvSpPr txBox="1"/>
              <p:nvPr/>
            </p:nvSpPr>
            <p:spPr>
              <a:xfrm>
                <a:off x="76200" y="-20590"/>
                <a:ext cx="660400" cy="7423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562"/>
                  </a:lnSpc>
                </a:pPr>
                <a:endParaRPr/>
              </a:p>
            </p:txBody>
          </p:sp>
        </p:grpSp>
        <p:grpSp>
          <p:nvGrpSpPr>
            <p:cNvPr id="113" name="Group 26"/>
            <p:cNvGrpSpPr/>
            <p:nvPr/>
          </p:nvGrpSpPr>
          <p:grpSpPr>
            <a:xfrm>
              <a:off x="126466" y="123910"/>
              <a:ext cx="439076" cy="430203"/>
              <a:chOff x="0" y="0"/>
              <a:chExt cx="812800" cy="796375"/>
            </a:xfrm>
          </p:grpSpPr>
          <p:sp>
            <p:nvSpPr>
              <p:cNvPr id="114" name="Freeform 27"/>
              <p:cNvSpPr/>
              <p:nvPr/>
            </p:nvSpPr>
            <p:spPr>
              <a:xfrm>
                <a:off x="0" y="0"/>
                <a:ext cx="812800" cy="796375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96375">
                    <a:moveTo>
                      <a:pt x="406400" y="0"/>
                    </a:moveTo>
                    <a:cubicBezTo>
                      <a:pt x="181951" y="0"/>
                      <a:pt x="0" y="178275"/>
                      <a:pt x="0" y="398187"/>
                    </a:cubicBezTo>
                    <a:cubicBezTo>
                      <a:pt x="0" y="618100"/>
                      <a:pt x="181951" y="796375"/>
                      <a:pt x="406400" y="796375"/>
                    </a:cubicBezTo>
                    <a:cubicBezTo>
                      <a:pt x="630849" y="796375"/>
                      <a:pt x="812800" y="618100"/>
                      <a:pt x="812800" y="398187"/>
                    </a:cubicBezTo>
                    <a:cubicBezTo>
                      <a:pt x="812800" y="178275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BF582"/>
              </a:solidFill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08" name="TextBox 28"/>
              <p:cNvSpPr txBox="1"/>
              <p:nvPr/>
            </p:nvSpPr>
            <p:spPr>
              <a:xfrm>
                <a:off x="76200" y="-20590"/>
                <a:ext cx="660400" cy="7423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562"/>
                  </a:lnSpc>
                </a:pPr>
                <a:endParaRPr/>
              </a:p>
            </p:txBody>
          </p:sp>
        </p:grpSp>
      </p:grpSp>
      <p:grpSp>
        <p:nvGrpSpPr>
          <p:cNvPr id="116" name="Group 29"/>
          <p:cNvGrpSpPr/>
          <p:nvPr/>
        </p:nvGrpSpPr>
        <p:grpSpPr>
          <a:xfrm>
            <a:off x="3012947" y="5743558"/>
            <a:ext cx="519006" cy="508517"/>
            <a:chOff x="0" y="0"/>
            <a:chExt cx="692007" cy="678023"/>
          </a:xfrm>
        </p:grpSpPr>
        <p:grpSp>
          <p:nvGrpSpPr>
            <p:cNvPr id="117" name="Group 30"/>
            <p:cNvGrpSpPr/>
            <p:nvPr/>
          </p:nvGrpSpPr>
          <p:grpSpPr>
            <a:xfrm>
              <a:off x="0" y="0"/>
              <a:ext cx="692007" cy="678023"/>
              <a:chOff x="0" y="0"/>
              <a:chExt cx="812800" cy="796375"/>
            </a:xfrm>
          </p:grpSpPr>
          <p:sp>
            <p:nvSpPr>
              <p:cNvPr id="118" name="Freeform 31"/>
              <p:cNvSpPr/>
              <p:nvPr/>
            </p:nvSpPr>
            <p:spPr>
              <a:xfrm>
                <a:off x="0" y="0"/>
                <a:ext cx="812800" cy="796375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96375">
                    <a:moveTo>
                      <a:pt x="406400" y="0"/>
                    </a:moveTo>
                    <a:cubicBezTo>
                      <a:pt x="181951" y="0"/>
                      <a:pt x="0" y="178275"/>
                      <a:pt x="0" y="398187"/>
                    </a:cubicBezTo>
                    <a:cubicBezTo>
                      <a:pt x="0" y="618100"/>
                      <a:pt x="181951" y="796375"/>
                      <a:pt x="406400" y="796375"/>
                    </a:cubicBezTo>
                    <a:cubicBezTo>
                      <a:pt x="630849" y="796375"/>
                      <a:pt x="812800" y="618100"/>
                      <a:pt x="812800" y="398187"/>
                    </a:cubicBezTo>
                    <a:cubicBezTo>
                      <a:pt x="812800" y="178275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302226"/>
              </a:solidFill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19" name="TextBox 32"/>
              <p:cNvSpPr txBox="1"/>
              <p:nvPr/>
            </p:nvSpPr>
            <p:spPr>
              <a:xfrm>
                <a:off x="76200" y="-20590"/>
                <a:ext cx="660400" cy="7423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562"/>
                  </a:lnSpc>
                </a:pPr>
                <a:endParaRPr/>
              </a:p>
            </p:txBody>
          </p:sp>
        </p:grpSp>
        <p:grpSp>
          <p:nvGrpSpPr>
            <p:cNvPr id="120" name="Group 33"/>
            <p:cNvGrpSpPr/>
            <p:nvPr/>
          </p:nvGrpSpPr>
          <p:grpSpPr>
            <a:xfrm>
              <a:off x="126466" y="123910"/>
              <a:ext cx="439076" cy="430203"/>
              <a:chOff x="0" y="0"/>
              <a:chExt cx="812800" cy="796375"/>
            </a:xfrm>
          </p:grpSpPr>
          <p:sp>
            <p:nvSpPr>
              <p:cNvPr id="121" name="Freeform 34"/>
              <p:cNvSpPr/>
              <p:nvPr/>
            </p:nvSpPr>
            <p:spPr>
              <a:xfrm>
                <a:off x="0" y="0"/>
                <a:ext cx="812800" cy="796375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96375">
                    <a:moveTo>
                      <a:pt x="406400" y="0"/>
                    </a:moveTo>
                    <a:cubicBezTo>
                      <a:pt x="181951" y="0"/>
                      <a:pt x="0" y="178275"/>
                      <a:pt x="0" y="398187"/>
                    </a:cubicBezTo>
                    <a:cubicBezTo>
                      <a:pt x="0" y="618100"/>
                      <a:pt x="181951" y="796375"/>
                      <a:pt x="406400" y="796375"/>
                    </a:cubicBezTo>
                    <a:cubicBezTo>
                      <a:pt x="630849" y="796375"/>
                      <a:pt x="812800" y="618100"/>
                      <a:pt x="812800" y="398187"/>
                    </a:cubicBezTo>
                    <a:cubicBezTo>
                      <a:pt x="812800" y="178275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BF582"/>
              </a:solidFill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15" name="TextBox 35"/>
              <p:cNvSpPr txBox="1"/>
              <p:nvPr/>
            </p:nvSpPr>
            <p:spPr>
              <a:xfrm>
                <a:off x="76200" y="-20590"/>
                <a:ext cx="660400" cy="7423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562"/>
                  </a:lnSpc>
                </a:pPr>
                <a:endParaRPr/>
              </a:p>
            </p:txBody>
          </p:sp>
        </p:grpSp>
      </p:grpSp>
      <p:grpSp>
        <p:nvGrpSpPr>
          <p:cNvPr id="122" name="Group 36"/>
          <p:cNvGrpSpPr/>
          <p:nvPr/>
        </p:nvGrpSpPr>
        <p:grpSpPr>
          <a:xfrm>
            <a:off x="10263238" y="1301649"/>
            <a:ext cx="4376613" cy="1678588"/>
            <a:chOff x="0" y="0"/>
            <a:chExt cx="5835484" cy="2238118"/>
          </a:xfrm>
        </p:grpSpPr>
        <p:grpSp>
          <p:nvGrpSpPr>
            <p:cNvPr id="123" name="Group 37"/>
            <p:cNvGrpSpPr/>
            <p:nvPr/>
          </p:nvGrpSpPr>
          <p:grpSpPr>
            <a:xfrm>
              <a:off x="0" y="0"/>
              <a:ext cx="5835484" cy="2238118"/>
              <a:chOff x="0" y="0"/>
              <a:chExt cx="1694276" cy="649816"/>
            </a:xfrm>
          </p:grpSpPr>
          <p:sp>
            <p:nvSpPr>
              <p:cNvPr id="124" name="Freeform 38"/>
              <p:cNvSpPr/>
              <p:nvPr/>
            </p:nvSpPr>
            <p:spPr>
              <a:xfrm>
                <a:off x="0" y="0"/>
                <a:ext cx="1694276" cy="649816"/>
              </a:xfrm>
              <a:custGeom>
                <a:avLst/>
                <a:gdLst/>
                <a:ahLst/>
                <a:cxnLst/>
                <a:rect l="l" t="t" r="r" b="b"/>
                <a:pathLst>
                  <a:path w="1694276" h="649816">
                    <a:moveTo>
                      <a:pt x="61377" y="0"/>
                    </a:moveTo>
                    <a:lnTo>
                      <a:pt x="1632898" y="0"/>
                    </a:lnTo>
                    <a:cubicBezTo>
                      <a:pt x="1649177" y="0"/>
                      <a:pt x="1664788" y="6467"/>
                      <a:pt x="1676299" y="17977"/>
                    </a:cubicBezTo>
                    <a:cubicBezTo>
                      <a:pt x="1687809" y="29488"/>
                      <a:pt x="1694276" y="45099"/>
                      <a:pt x="1694276" y="61377"/>
                    </a:cubicBezTo>
                    <a:lnTo>
                      <a:pt x="1694276" y="588438"/>
                    </a:lnTo>
                    <a:cubicBezTo>
                      <a:pt x="1694276" y="622336"/>
                      <a:pt x="1666796" y="649816"/>
                      <a:pt x="1632898" y="649816"/>
                    </a:cubicBezTo>
                    <a:lnTo>
                      <a:pt x="61377" y="649816"/>
                    </a:lnTo>
                    <a:cubicBezTo>
                      <a:pt x="45099" y="649816"/>
                      <a:pt x="29488" y="643349"/>
                      <a:pt x="17977" y="631839"/>
                    </a:cubicBezTo>
                    <a:cubicBezTo>
                      <a:pt x="6467" y="620328"/>
                      <a:pt x="0" y="604717"/>
                      <a:pt x="0" y="588438"/>
                    </a:cubicBezTo>
                    <a:lnTo>
                      <a:pt x="0" y="61377"/>
                    </a:lnTo>
                    <a:cubicBezTo>
                      <a:pt x="0" y="45099"/>
                      <a:pt x="6467" y="29488"/>
                      <a:pt x="17977" y="17977"/>
                    </a:cubicBezTo>
                    <a:cubicBezTo>
                      <a:pt x="29488" y="6467"/>
                      <a:pt x="45099" y="0"/>
                      <a:pt x="61377" y="0"/>
                    </a:cubicBezTo>
                    <a:close/>
                  </a:path>
                </a:pathLst>
              </a:custGeom>
              <a:solidFill>
                <a:srgbClr val="211217"/>
              </a:solidFill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25" name="TextBox 39"/>
              <p:cNvSpPr txBox="1"/>
              <p:nvPr/>
            </p:nvSpPr>
            <p:spPr>
              <a:xfrm>
                <a:off x="0" y="-95250"/>
                <a:ext cx="1694276" cy="74506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562"/>
                  </a:lnSpc>
                </a:pPr>
                <a:endParaRPr/>
              </a:p>
            </p:txBody>
          </p:sp>
        </p:grpSp>
        <p:sp>
          <p:nvSpPr>
            <p:cNvPr id="126" name="TextBox 40"/>
            <p:cNvSpPr txBox="1"/>
            <p:nvPr/>
          </p:nvSpPr>
          <p:spPr>
            <a:xfrm>
              <a:off x="432457" y="164002"/>
              <a:ext cx="4970570" cy="19005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782"/>
                </a:lnSpc>
              </a:pPr>
              <a:r>
                <a:rPr lang="en-US" sz="3019">
                  <a:solidFill>
                    <a:srgbClr val="FBF582"/>
                  </a:solidFill>
                  <a:latin typeface="Cooper BT Light"/>
                  <a:ea typeface="Cooper BT Light"/>
                  <a:cs typeface="Cooper BT Light"/>
                  <a:sym typeface="Cooper BT Light"/>
                </a:rPr>
                <a:t>~ 8 - 12 hour shift</a:t>
              </a:r>
            </a:p>
            <a:p>
              <a:pPr algn="l">
                <a:lnSpc>
                  <a:spcPts val="3782"/>
                </a:lnSpc>
              </a:pPr>
              <a:r>
                <a:rPr lang="en-US" sz="3019">
                  <a:solidFill>
                    <a:srgbClr val="FBF582"/>
                  </a:solidFill>
                  <a:latin typeface="Cooper BT Light"/>
                  <a:ea typeface="Cooper BT Light"/>
                  <a:cs typeface="Cooper BT Light"/>
                  <a:sym typeface="Cooper BT Light"/>
                </a:rPr>
                <a:t>~ 15 patients per shift</a:t>
              </a:r>
            </a:p>
            <a:p>
              <a:pPr algn="l">
                <a:lnSpc>
                  <a:spcPts val="3782"/>
                </a:lnSpc>
              </a:pPr>
              <a:r>
                <a:rPr lang="en-US" sz="3019">
                  <a:solidFill>
                    <a:srgbClr val="FBF582"/>
                  </a:solidFill>
                  <a:latin typeface="Cooper BT Light"/>
                  <a:ea typeface="Cooper BT Light"/>
                  <a:cs typeface="Cooper BT Light"/>
                  <a:sym typeface="Cooper BT Light"/>
                </a:rPr>
                <a:t>~ 22 mins per patient</a:t>
              </a:r>
            </a:p>
          </p:txBody>
        </p:sp>
      </p:grpSp>
      <p:sp>
        <p:nvSpPr>
          <p:cNvPr id="127" name="Freeform 41"/>
          <p:cNvSpPr/>
          <p:nvPr/>
        </p:nvSpPr>
        <p:spPr>
          <a:xfrm>
            <a:off x="1960759" y="3065963"/>
            <a:ext cx="6372225" cy="6372225"/>
          </a:xfrm>
          <a:custGeom>
            <a:avLst/>
            <a:gdLst/>
            <a:ahLst/>
            <a:cxnLst/>
            <a:rect l="l" t="t" r="r" b="b"/>
            <a:pathLst>
              <a:path w="6372225" h="6372225">
                <a:moveTo>
                  <a:pt x="0" y="0"/>
                </a:moveTo>
                <a:lnTo>
                  <a:pt x="6372225" y="0"/>
                </a:lnTo>
                <a:lnTo>
                  <a:pt x="6372225" y="6372225"/>
                </a:lnTo>
                <a:lnTo>
                  <a:pt x="0" y="63722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29" name="TextBox 43"/>
          <p:cNvSpPr txBox="1"/>
          <p:nvPr/>
        </p:nvSpPr>
        <p:spPr>
          <a:xfrm>
            <a:off x="13501093" y="6924961"/>
            <a:ext cx="1138758" cy="6722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740"/>
              </a:lnSpc>
            </a:pPr>
            <a:r>
              <a:rPr lang="en-US" sz="4100" dirty="0" err="1">
                <a:solidFill>
                  <a:srgbClr val="211217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Mgx</a:t>
            </a:r>
            <a:endParaRPr lang="en-US" sz="4100" dirty="0">
              <a:solidFill>
                <a:srgbClr val="211217"/>
              </a:solidFill>
              <a:latin typeface="Cooper BT Light"/>
              <a:ea typeface="Cooper BT Light"/>
              <a:cs typeface="Cooper BT Light"/>
              <a:sym typeface="Cooper BT Light"/>
            </a:endParaRPr>
          </a:p>
        </p:txBody>
      </p:sp>
    </p:spTree>
  </p:cSld>
  <p:clrMapOvr>
    <a:masterClrMapping/>
  </p:clrMapOvr>
  <p:transition spd="med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9F4BE"/>
            </a:solid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BF582"/>
            </a:solid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25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26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9F4BE"/>
            </a:solid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27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28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BF582"/>
            </a:solid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6" name="Freeform 6"/>
          <p:cNvSpPr/>
          <p:nvPr/>
        </p:nvSpPr>
        <p:spPr>
          <a:xfrm>
            <a:off x="-1082421" y="32004"/>
            <a:ext cx="10169271" cy="10169271"/>
          </a:xfrm>
          <a:custGeom>
            <a:avLst/>
            <a:gdLst/>
            <a:ahLst/>
            <a:cxnLst/>
            <a:rect l="l" t="t" r="r" b="b"/>
            <a:pathLst>
              <a:path w="10169271" h="10169271">
                <a:moveTo>
                  <a:pt x="0" y="0"/>
                </a:moveTo>
                <a:lnTo>
                  <a:pt x="10169271" y="0"/>
                </a:lnTo>
                <a:lnTo>
                  <a:pt x="10169271" y="10169271"/>
                </a:lnTo>
                <a:lnTo>
                  <a:pt x="0" y="1016927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7" name="TextBox 7"/>
          <p:cNvSpPr txBox="1"/>
          <p:nvPr/>
        </p:nvSpPr>
        <p:spPr>
          <a:xfrm>
            <a:off x="7850237" y="3600896"/>
            <a:ext cx="9445526" cy="1206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625"/>
              </a:lnSpc>
            </a:pPr>
            <a:r>
              <a:rPr lang="en-US" sz="7687" b="1">
                <a:solidFill>
                  <a:srgbClr val="224435"/>
                </a:solidFill>
                <a:latin typeface="Inter Bold"/>
                <a:ea typeface="Inter Bold"/>
                <a:cs typeface="Inter Bold"/>
                <a:sym typeface="Inter Bold"/>
              </a:rPr>
              <a:t>Tell Heidi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850237" y="5067895"/>
            <a:ext cx="9445526" cy="40817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53"/>
              </a:lnSpc>
            </a:pPr>
            <a:r>
              <a:rPr lang="en-US" sz="3287" dirty="0">
                <a:solidFill>
                  <a:srgbClr val="224435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It </a:t>
            </a:r>
            <a:r>
              <a:rPr lang="en-US" sz="3287" b="1" dirty="0">
                <a:solidFill>
                  <a:srgbClr val="224435"/>
                </a:solidFill>
                <a:latin typeface="Overpass Ultra-Bold"/>
                <a:ea typeface="Overpass Ultra-Bold"/>
                <a:cs typeface="Overpass Ultra-Bold"/>
                <a:sym typeface="Overpass Ultra-Bold"/>
              </a:rPr>
              <a:t>collects a smart, tailored clinical history</a:t>
            </a:r>
            <a:r>
              <a:rPr lang="en-US" sz="3287" dirty="0">
                <a:solidFill>
                  <a:srgbClr val="224435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 from patients in the waiting room to </a:t>
            </a:r>
            <a:r>
              <a:rPr lang="en-US" sz="3287" b="1" dirty="0">
                <a:solidFill>
                  <a:srgbClr val="224435"/>
                </a:solidFill>
                <a:latin typeface="Overpass Ultra-Bold"/>
                <a:ea typeface="Overpass Ultra-Bold"/>
                <a:cs typeface="Overpass Ultra-Bold"/>
                <a:sym typeface="Overpass Ultra-Bold"/>
              </a:rPr>
              <a:t>produce a concise summary</a:t>
            </a:r>
            <a:r>
              <a:rPr lang="en-US" sz="3287" dirty="0">
                <a:solidFill>
                  <a:srgbClr val="224435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 for the ED Doctors. </a:t>
            </a:r>
          </a:p>
          <a:p>
            <a:pPr algn="l">
              <a:lnSpc>
                <a:spcPts val="5353"/>
              </a:lnSpc>
            </a:pPr>
            <a:endParaRPr lang="en-US" sz="3287" dirty="0">
              <a:solidFill>
                <a:srgbClr val="224435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  <a:p>
            <a:pPr algn="l">
              <a:lnSpc>
                <a:spcPts val="5353"/>
              </a:lnSpc>
            </a:pPr>
            <a:r>
              <a:rPr lang="en-US" sz="6000" b="1" dirty="0">
                <a:solidFill>
                  <a:srgbClr val="224435"/>
                </a:solidFill>
                <a:latin typeface="Overpass Ultra-Bold"/>
                <a:ea typeface="Overpass Ultra-Bold"/>
                <a:cs typeface="Overpass Ultra-Bold"/>
                <a:sym typeface="Overpass Ultra-Bold"/>
              </a:rPr>
              <a:t>Saves 3 hours</a:t>
            </a:r>
            <a:r>
              <a:rPr lang="en-US" sz="6000" dirty="0">
                <a:solidFill>
                  <a:srgbClr val="224435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 </a:t>
            </a:r>
          </a:p>
          <a:p>
            <a:pPr algn="l">
              <a:lnSpc>
                <a:spcPts val="5353"/>
              </a:lnSpc>
            </a:pPr>
            <a:r>
              <a:rPr lang="en-US" sz="3287" u="sng" dirty="0">
                <a:solidFill>
                  <a:srgbClr val="224435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per shift</a:t>
            </a:r>
            <a:r>
              <a:rPr lang="en-US" sz="3287" dirty="0">
                <a:solidFill>
                  <a:srgbClr val="224435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 for each ED Doctor!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205619" y="3208311"/>
            <a:ext cx="585788" cy="7868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54"/>
              </a:lnSpc>
              <a:spcBef>
                <a:spcPct val="0"/>
              </a:spcBef>
            </a:pPr>
            <a:r>
              <a:rPr lang="en-US" sz="5083">
                <a:solidFill>
                  <a:srgbClr val="233939"/>
                </a:solidFill>
                <a:latin typeface="Inter"/>
                <a:ea typeface="Inter"/>
                <a:cs typeface="Inter"/>
                <a:sym typeface="Inter"/>
              </a:rPr>
              <a:t>©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14104736" y="-167724"/>
            <a:ext cx="4097539" cy="1418928"/>
            <a:chOff x="0" y="-482204"/>
            <a:chExt cx="5463385" cy="1891904"/>
          </a:xfrm>
        </p:grpSpPr>
        <p:grpSp>
          <p:nvGrpSpPr>
            <p:cNvPr id="11" name="Group 11"/>
            <p:cNvGrpSpPr/>
            <p:nvPr/>
          </p:nvGrpSpPr>
          <p:grpSpPr>
            <a:xfrm>
              <a:off x="0" y="-482204"/>
              <a:ext cx="5463385" cy="1891904"/>
              <a:chOff x="0" y="-95250"/>
              <a:chExt cx="1079187" cy="373709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1079187" cy="278459"/>
              </a:xfrm>
              <a:custGeom>
                <a:avLst/>
                <a:gdLst/>
                <a:ahLst/>
                <a:cxnLst/>
                <a:rect l="l" t="t" r="r" b="b"/>
                <a:pathLst>
                  <a:path w="1079187" h="278459">
                    <a:moveTo>
                      <a:pt x="96360" y="0"/>
                    </a:moveTo>
                    <a:lnTo>
                      <a:pt x="982827" y="0"/>
                    </a:lnTo>
                    <a:cubicBezTo>
                      <a:pt x="1036045" y="0"/>
                      <a:pt x="1079187" y="43142"/>
                      <a:pt x="1079187" y="96360"/>
                    </a:cubicBezTo>
                    <a:lnTo>
                      <a:pt x="1079187" y="182099"/>
                    </a:lnTo>
                    <a:cubicBezTo>
                      <a:pt x="1079187" y="207656"/>
                      <a:pt x="1069035" y="232165"/>
                      <a:pt x="1050964" y="250236"/>
                    </a:cubicBezTo>
                    <a:cubicBezTo>
                      <a:pt x="1032893" y="268307"/>
                      <a:pt x="1008384" y="278459"/>
                      <a:pt x="982827" y="278459"/>
                    </a:cubicBezTo>
                    <a:lnTo>
                      <a:pt x="96360" y="278459"/>
                    </a:lnTo>
                    <a:cubicBezTo>
                      <a:pt x="43142" y="278459"/>
                      <a:pt x="0" y="235318"/>
                      <a:pt x="0" y="182099"/>
                    </a:cubicBezTo>
                    <a:lnTo>
                      <a:pt x="0" y="96360"/>
                    </a:lnTo>
                    <a:cubicBezTo>
                      <a:pt x="0" y="70804"/>
                      <a:pt x="10152" y="46294"/>
                      <a:pt x="28223" y="28223"/>
                    </a:cubicBezTo>
                    <a:cubicBezTo>
                      <a:pt x="46294" y="10152"/>
                      <a:pt x="70804" y="0"/>
                      <a:pt x="96360" y="0"/>
                    </a:cubicBezTo>
                    <a:close/>
                  </a:path>
                </a:pathLst>
              </a:custGeom>
              <a:solidFill>
                <a:srgbClr val="211217"/>
              </a:solidFill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3" name="TextBox 13"/>
              <p:cNvSpPr txBox="1"/>
              <p:nvPr/>
            </p:nvSpPr>
            <p:spPr>
              <a:xfrm>
                <a:off x="0" y="-95250"/>
                <a:ext cx="1079187" cy="37370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562"/>
                  </a:lnSpc>
                </a:pPr>
                <a:endParaRPr/>
              </a:p>
            </p:txBody>
          </p:sp>
        </p:grpSp>
        <p:sp>
          <p:nvSpPr>
            <p:cNvPr id="14" name="TextBox 14"/>
            <p:cNvSpPr txBox="1"/>
            <p:nvPr/>
          </p:nvSpPr>
          <p:spPr>
            <a:xfrm>
              <a:off x="404882" y="226483"/>
              <a:ext cx="4653622" cy="9281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5562"/>
                </a:lnSpc>
              </a:pPr>
              <a:r>
                <a:rPr lang="en-US" sz="4437">
                  <a:solidFill>
                    <a:srgbClr val="FBF582"/>
                  </a:solidFill>
                  <a:latin typeface="Cooper BT Light"/>
                  <a:ea typeface="Cooper BT Light"/>
                  <a:cs typeface="Cooper BT Light"/>
                  <a:sym typeface="Cooper BT Light"/>
                </a:rPr>
                <a:t>Our Solution</a:t>
              </a:r>
            </a:p>
          </p:txBody>
        </p:sp>
      </p:grpSp>
      <p:sp>
        <p:nvSpPr>
          <p:cNvPr id="29" name="TextBox 9"/>
          <p:cNvSpPr txBox="1"/>
          <p:nvPr/>
        </p:nvSpPr>
        <p:spPr>
          <a:xfrm>
            <a:off x="12205619" y="3208311"/>
            <a:ext cx="585788" cy="7868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54"/>
              </a:lnSpc>
              <a:spcBef>
                <a:spcPct val="0"/>
              </a:spcBef>
            </a:pPr>
            <a:r>
              <a:rPr lang="en-US" sz="5083">
                <a:solidFill>
                  <a:srgbClr val="233939"/>
                </a:solidFill>
                <a:latin typeface="Inter"/>
                <a:ea typeface="Inter"/>
                <a:cs typeface="Inter"/>
                <a:sym typeface="Inter"/>
              </a:rPr>
              <a:t>©</a:t>
            </a:r>
          </a:p>
        </p:txBody>
      </p:sp>
      <p:grpSp>
        <p:nvGrpSpPr>
          <p:cNvPr id="31" name="Group 10"/>
          <p:cNvGrpSpPr/>
          <p:nvPr/>
        </p:nvGrpSpPr>
        <p:grpSpPr>
          <a:xfrm>
            <a:off x="14104736" y="193929"/>
            <a:ext cx="4097539" cy="1057275"/>
            <a:chOff x="0" y="0"/>
            <a:chExt cx="5463385" cy="1409700"/>
          </a:xfrm>
        </p:grpSpPr>
        <p:grpSp>
          <p:nvGrpSpPr>
            <p:cNvPr id="32" name="Group 11"/>
            <p:cNvGrpSpPr/>
            <p:nvPr/>
          </p:nvGrpSpPr>
          <p:grpSpPr>
            <a:xfrm>
              <a:off x="0" y="0"/>
              <a:ext cx="5463385" cy="1409700"/>
              <a:chOff x="0" y="0"/>
              <a:chExt cx="1079187" cy="278459"/>
            </a:xfrm>
          </p:grpSpPr>
          <p:sp>
            <p:nvSpPr>
              <p:cNvPr id="33" name="Freeform 12"/>
              <p:cNvSpPr/>
              <p:nvPr/>
            </p:nvSpPr>
            <p:spPr>
              <a:xfrm>
                <a:off x="0" y="0"/>
                <a:ext cx="1079187" cy="278459"/>
              </a:xfrm>
              <a:custGeom>
                <a:avLst/>
                <a:gdLst/>
                <a:ahLst/>
                <a:cxnLst/>
                <a:rect l="l" t="t" r="r" b="b"/>
                <a:pathLst>
                  <a:path w="1079187" h="278459">
                    <a:moveTo>
                      <a:pt x="96360" y="0"/>
                    </a:moveTo>
                    <a:lnTo>
                      <a:pt x="982827" y="0"/>
                    </a:lnTo>
                    <a:cubicBezTo>
                      <a:pt x="1036045" y="0"/>
                      <a:pt x="1079187" y="43142"/>
                      <a:pt x="1079187" y="96360"/>
                    </a:cubicBezTo>
                    <a:lnTo>
                      <a:pt x="1079187" y="182099"/>
                    </a:lnTo>
                    <a:cubicBezTo>
                      <a:pt x="1079187" y="207656"/>
                      <a:pt x="1069035" y="232165"/>
                      <a:pt x="1050964" y="250236"/>
                    </a:cubicBezTo>
                    <a:cubicBezTo>
                      <a:pt x="1032893" y="268307"/>
                      <a:pt x="1008384" y="278459"/>
                      <a:pt x="982827" y="278459"/>
                    </a:cubicBezTo>
                    <a:lnTo>
                      <a:pt x="96360" y="278459"/>
                    </a:lnTo>
                    <a:cubicBezTo>
                      <a:pt x="43142" y="278459"/>
                      <a:pt x="0" y="235318"/>
                      <a:pt x="0" y="182099"/>
                    </a:cubicBezTo>
                    <a:lnTo>
                      <a:pt x="0" y="96360"/>
                    </a:lnTo>
                    <a:cubicBezTo>
                      <a:pt x="0" y="70804"/>
                      <a:pt x="10152" y="46294"/>
                      <a:pt x="28223" y="28223"/>
                    </a:cubicBezTo>
                    <a:cubicBezTo>
                      <a:pt x="46294" y="10152"/>
                      <a:pt x="70804" y="0"/>
                      <a:pt x="96360" y="0"/>
                    </a:cubicBezTo>
                    <a:close/>
                  </a:path>
                </a:pathLst>
              </a:custGeom>
              <a:solidFill>
                <a:srgbClr val="211217"/>
              </a:solidFill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34" name="TextBox 13"/>
              <p:cNvSpPr txBox="1"/>
              <p:nvPr/>
            </p:nvSpPr>
            <p:spPr>
              <a:xfrm>
                <a:off x="0" y="-95250"/>
                <a:ext cx="1079187" cy="37370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562"/>
                  </a:lnSpc>
                </a:pPr>
                <a:endParaRPr/>
              </a:p>
            </p:txBody>
          </p:sp>
        </p:grpSp>
        <p:sp>
          <p:nvSpPr>
            <p:cNvPr id="30" name="TextBox 14"/>
            <p:cNvSpPr txBox="1"/>
            <p:nvPr/>
          </p:nvSpPr>
          <p:spPr>
            <a:xfrm>
              <a:off x="404882" y="226483"/>
              <a:ext cx="4653622" cy="9281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5562"/>
                </a:lnSpc>
              </a:pPr>
              <a:r>
                <a:rPr lang="en-US" sz="4437">
                  <a:solidFill>
                    <a:srgbClr val="FBF582"/>
                  </a:solidFill>
                  <a:latin typeface="Cooper BT Light"/>
                  <a:ea typeface="Cooper BT Light"/>
                  <a:cs typeface="Cooper BT Light"/>
                  <a:sym typeface="Cooper BT Light"/>
                </a:rPr>
                <a:t>Our Solution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BF582"/>
            </a:solid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4718359" y="27626"/>
            <a:ext cx="3121521" cy="1595493"/>
            <a:chOff x="0" y="-542207"/>
            <a:chExt cx="4162028" cy="2127325"/>
          </a:xfrm>
        </p:grpSpPr>
        <p:grpSp>
          <p:nvGrpSpPr>
            <p:cNvPr id="5" name="Group 5"/>
            <p:cNvGrpSpPr/>
            <p:nvPr/>
          </p:nvGrpSpPr>
          <p:grpSpPr>
            <a:xfrm>
              <a:off x="0" y="-542207"/>
              <a:ext cx="4162028" cy="2127325"/>
              <a:chOff x="0" y="-95250"/>
              <a:chExt cx="731148" cy="373709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731148" cy="278459"/>
              </a:xfrm>
              <a:custGeom>
                <a:avLst/>
                <a:gdLst/>
                <a:ahLst/>
                <a:cxnLst/>
                <a:rect l="l" t="t" r="r" b="b"/>
                <a:pathLst>
                  <a:path w="731148" h="278459">
                    <a:moveTo>
                      <a:pt x="126489" y="0"/>
                    </a:moveTo>
                    <a:lnTo>
                      <a:pt x="604659" y="0"/>
                    </a:lnTo>
                    <a:cubicBezTo>
                      <a:pt x="638206" y="0"/>
                      <a:pt x="670379" y="13326"/>
                      <a:pt x="694100" y="37048"/>
                    </a:cubicBezTo>
                    <a:cubicBezTo>
                      <a:pt x="717821" y="60769"/>
                      <a:pt x="731148" y="92942"/>
                      <a:pt x="731148" y="126489"/>
                    </a:cubicBezTo>
                    <a:lnTo>
                      <a:pt x="731148" y="151970"/>
                    </a:lnTo>
                    <a:cubicBezTo>
                      <a:pt x="731148" y="185517"/>
                      <a:pt x="717821" y="217690"/>
                      <a:pt x="694100" y="241411"/>
                    </a:cubicBezTo>
                    <a:cubicBezTo>
                      <a:pt x="670379" y="265133"/>
                      <a:pt x="638206" y="278459"/>
                      <a:pt x="604659" y="278459"/>
                    </a:cubicBezTo>
                    <a:lnTo>
                      <a:pt x="126489" y="278459"/>
                    </a:lnTo>
                    <a:cubicBezTo>
                      <a:pt x="92942" y="278459"/>
                      <a:pt x="60769" y="265133"/>
                      <a:pt x="37048" y="241411"/>
                    </a:cubicBezTo>
                    <a:cubicBezTo>
                      <a:pt x="13326" y="217690"/>
                      <a:pt x="0" y="185517"/>
                      <a:pt x="0" y="151970"/>
                    </a:cubicBezTo>
                    <a:lnTo>
                      <a:pt x="0" y="126489"/>
                    </a:lnTo>
                    <a:cubicBezTo>
                      <a:pt x="0" y="92942"/>
                      <a:pt x="13326" y="60769"/>
                      <a:pt x="37048" y="37048"/>
                    </a:cubicBezTo>
                    <a:cubicBezTo>
                      <a:pt x="60769" y="13326"/>
                      <a:pt x="92942" y="0"/>
                      <a:pt x="126489" y="0"/>
                    </a:cubicBezTo>
                    <a:close/>
                  </a:path>
                </a:pathLst>
              </a:custGeom>
              <a:solidFill>
                <a:srgbClr val="211217"/>
              </a:solidFill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7" name="TextBox 7"/>
              <p:cNvSpPr txBox="1"/>
              <p:nvPr/>
            </p:nvSpPr>
            <p:spPr>
              <a:xfrm>
                <a:off x="0" y="-95250"/>
                <a:ext cx="731148" cy="373709"/>
              </a:xfrm>
              <a:prstGeom prst="rect">
                <a:avLst/>
              </a:prstGeom>
            </p:spPr>
            <p:txBody>
              <a:bodyPr lIns="57121" tIns="57121" rIns="57121" bIns="57121" rtlCol="0" anchor="ctr"/>
              <a:lstStyle/>
              <a:p>
                <a:pPr algn="ctr">
                  <a:lnSpc>
                    <a:spcPts val="3562"/>
                  </a:lnSpc>
                </a:pPr>
                <a:endParaRPr/>
              </a:p>
            </p:txBody>
          </p:sp>
        </p:grpSp>
        <p:sp>
          <p:nvSpPr>
            <p:cNvPr id="8" name="TextBox 8"/>
            <p:cNvSpPr txBox="1"/>
            <p:nvPr/>
          </p:nvSpPr>
          <p:spPr>
            <a:xfrm>
              <a:off x="934509" y="258222"/>
              <a:ext cx="2369211" cy="10400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6254"/>
                </a:lnSpc>
              </a:pPr>
              <a:r>
                <a:rPr lang="en-US" sz="4989">
                  <a:solidFill>
                    <a:srgbClr val="FBF582"/>
                  </a:solidFill>
                  <a:latin typeface="Cooper BT Light"/>
                  <a:ea typeface="Cooper BT Light"/>
                  <a:cs typeface="Cooper BT Light"/>
                  <a:sym typeface="Cooper BT Light"/>
                </a:rPr>
                <a:t>Demo</a:t>
              </a:r>
            </a:p>
          </p:txBody>
        </p:sp>
      </p:grpSp>
      <p:sp>
        <p:nvSpPr>
          <p:cNvPr id="9" name="Freeform 9"/>
          <p:cNvSpPr/>
          <p:nvPr/>
        </p:nvSpPr>
        <p:spPr>
          <a:xfrm>
            <a:off x="4207303" y="8669819"/>
            <a:ext cx="1617181" cy="1617181"/>
          </a:xfrm>
          <a:custGeom>
            <a:avLst/>
            <a:gdLst/>
            <a:ahLst/>
            <a:cxnLst/>
            <a:rect l="l" t="t" r="r" b="b"/>
            <a:pathLst>
              <a:path w="1617181" h="1617181">
                <a:moveTo>
                  <a:pt x="0" y="0"/>
                </a:moveTo>
                <a:lnTo>
                  <a:pt x="1617181" y="0"/>
                </a:lnTo>
                <a:lnTo>
                  <a:pt x="1617181" y="1617181"/>
                </a:lnTo>
                <a:lnTo>
                  <a:pt x="0" y="16171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0" name="Freeform 10"/>
          <p:cNvSpPr/>
          <p:nvPr/>
        </p:nvSpPr>
        <p:spPr>
          <a:xfrm>
            <a:off x="6317921" y="8709850"/>
            <a:ext cx="1580317" cy="1577150"/>
          </a:xfrm>
          <a:custGeom>
            <a:avLst/>
            <a:gdLst/>
            <a:ahLst/>
            <a:cxnLst/>
            <a:rect l="l" t="t" r="r" b="b"/>
            <a:pathLst>
              <a:path w="1580317" h="1577150">
                <a:moveTo>
                  <a:pt x="0" y="0"/>
                </a:moveTo>
                <a:lnTo>
                  <a:pt x="1580317" y="0"/>
                </a:lnTo>
                <a:lnTo>
                  <a:pt x="1580317" y="1577150"/>
                </a:lnTo>
                <a:lnTo>
                  <a:pt x="0" y="15771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1" name="Freeform 11"/>
          <p:cNvSpPr/>
          <p:nvPr/>
        </p:nvSpPr>
        <p:spPr>
          <a:xfrm>
            <a:off x="10509954" y="9000111"/>
            <a:ext cx="3570742" cy="956596"/>
          </a:xfrm>
          <a:custGeom>
            <a:avLst/>
            <a:gdLst/>
            <a:ahLst/>
            <a:cxnLst/>
            <a:rect l="l" t="t" r="r" b="b"/>
            <a:pathLst>
              <a:path w="3570742" h="956596">
                <a:moveTo>
                  <a:pt x="0" y="0"/>
                </a:moveTo>
                <a:lnTo>
                  <a:pt x="3570743" y="0"/>
                </a:lnTo>
                <a:lnTo>
                  <a:pt x="3570743" y="956597"/>
                </a:lnTo>
                <a:lnTo>
                  <a:pt x="0" y="95659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2" name="Freeform 12"/>
          <p:cNvSpPr/>
          <p:nvPr/>
        </p:nvSpPr>
        <p:spPr>
          <a:xfrm>
            <a:off x="8437951" y="8709850"/>
            <a:ext cx="1577150" cy="1577150"/>
          </a:xfrm>
          <a:custGeom>
            <a:avLst/>
            <a:gdLst/>
            <a:ahLst/>
            <a:cxnLst/>
            <a:rect l="l" t="t" r="r" b="b"/>
            <a:pathLst>
              <a:path w="1577150" h="1577150">
                <a:moveTo>
                  <a:pt x="0" y="0"/>
                </a:moveTo>
                <a:lnTo>
                  <a:pt x="1577150" y="0"/>
                </a:lnTo>
                <a:lnTo>
                  <a:pt x="1577150" y="1577150"/>
                </a:lnTo>
                <a:lnTo>
                  <a:pt x="0" y="157715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3" name="TextBox 13"/>
          <p:cNvSpPr txBox="1"/>
          <p:nvPr/>
        </p:nvSpPr>
        <p:spPr>
          <a:xfrm>
            <a:off x="1970371" y="3339346"/>
            <a:ext cx="14512310" cy="39797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207"/>
              </a:lnSpc>
            </a:pPr>
            <a:r>
              <a:rPr lang="en-US" sz="16008">
                <a:solidFill>
                  <a:srgbClr val="224435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Time for the Demo!</a:t>
            </a:r>
          </a:p>
        </p:txBody>
      </p:sp>
      <p:sp>
        <p:nvSpPr>
          <p:cNvPr id="14" name="AutoShape 14"/>
          <p:cNvSpPr/>
          <p:nvPr/>
        </p:nvSpPr>
        <p:spPr>
          <a:xfrm>
            <a:off x="1028700" y="8204324"/>
            <a:ext cx="16517186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grpSp>
        <p:nvGrpSpPr>
          <p:cNvPr id="28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29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BF582"/>
            </a:solid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32" name="Group 4"/>
          <p:cNvGrpSpPr/>
          <p:nvPr/>
        </p:nvGrpSpPr>
        <p:grpSpPr>
          <a:xfrm>
            <a:off x="14718359" y="434281"/>
            <a:ext cx="3121521" cy="1188838"/>
            <a:chOff x="0" y="0"/>
            <a:chExt cx="4162028" cy="1585118"/>
          </a:xfrm>
        </p:grpSpPr>
        <p:grpSp>
          <p:nvGrpSpPr>
            <p:cNvPr id="33" name="Group 5"/>
            <p:cNvGrpSpPr/>
            <p:nvPr/>
          </p:nvGrpSpPr>
          <p:grpSpPr>
            <a:xfrm>
              <a:off x="0" y="0"/>
              <a:ext cx="4162028" cy="1585118"/>
              <a:chOff x="0" y="0"/>
              <a:chExt cx="731148" cy="278459"/>
            </a:xfrm>
          </p:grpSpPr>
          <p:sp>
            <p:nvSpPr>
              <p:cNvPr id="34" name="Freeform 6"/>
              <p:cNvSpPr/>
              <p:nvPr/>
            </p:nvSpPr>
            <p:spPr>
              <a:xfrm>
                <a:off x="0" y="0"/>
                <a:ext cx="731148" cy="278459"/>
              </a:xfrm>
              <a:custGeom>
                <a:avLst/>
                <a:gdLst/>
                <a:ahLst/>
                <a:cxnLst/>
                <a:rect l="l" t="t" r="r" b="b"/>
                <a:pathLst>
                  <a:path w="731148" h="278459">
                    <a:moveTo>
                      <a:pt x="126489" y="0"/>
                    </a:moveTo>
                    <a:lnTo>
                      <a:pt x="604659" y="0"/>
                    </a:lnTo>
                    <a:cubicBezTo>
                      <a:pt x="638206" y="0"/>
                      <a:pt x="670379" y="13326"/>
                      <a:pt x="694100" y="37048"/>
                    </a:cubicBezTo>
                    <a:cubicBezTo>
                      <a:pt x="717821" y="60769"/>
                      <a:pt x="731148" y="92942"/>
                      <a:pt x="731148" y="126489"/>
                    </a:cubicBezTo>
                    <a:lnTo>
                      <a:pt x="731148" y="151970"/>
                    </a:lnTo>
                    <a:cubicBezTo>
                      <a:pt x="731148" y="185517"/>
                      <a:pt x="717821" y="217690"/>
                      <a:pt x="694100" y="241411"/>
                    </a:cubicBezTo>
                    <a:cubicBezTo>
                      <a:pt x="670379" y="265133"/>
                      <a:pt x="638206" y="278459"/>
                      <a:pt x="604659" y="278459"/>
                    </a:cubicBezTo>
                    <a:lnTo>
                      <a:pt x="126489" y="278459"/>
                    </a:lnTo>
                    <a:cubicBezTo>
                      <a:pt x="92942" y="278459"/>
                      <a:pt x="60769" y="265133"/>
                      <a:pt x="37048" y="241411"/>
                    </a:cubicBezTo>
                    <a:cubicBezTo>
                      <a:pt x="13326" y="217690"/>
                      <a:pt x="0" y="185517"/>
                      <a:pt x="0" y="151970"/>
                    </a:cubicBezTo>
                    <a:lnTo>
                      <a:pt x="0" y="126489"/>
                    </a:lnTo>
                    <a:cubicBezTo>
                      <a:pt x="0" y="92942"/>
                      <a:pt x="13326" y="60769"/>
                      <a:pt x="37048" y="37048"/>
                    </a:cubicBezTo>
                    <a:cubicBezTo>
                      <a:pt x="60769" y="13326"/>
                      <a:pt x="92942" y="0"/>
                      <a:pt x="126489" y="0"/>
                    </a:cubicBezTo>
                    <a:close/>
                  </a:path>
                </a:pathLst>
              </a:custGeom>
              <a:solidFill>
                <a:srgbClr val="211217"/>
              </a:solidFill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30" name="TextBox 7"/>
              <p:cNvSpPr txBox="1"/>
              <p:nvPr/>
            </p:nvSpPr>
            <p:spPr>
              <a:xfrm>
                <a:off x="0" y="-95250"/>
                <a:ext cx="731148" cy="373709"/>
              </a:xfrm>
              <a:prstGeom prst="rect">
                <a:avLst/>
              </a:prstGeom>
            </p:spPr>
            <p:txBody>
              <a:bodyPr lIns="57121" tIns="57121" rIns="57121" bIns="57121" rtlCol="0" anchor="ctr"/>
              <a:lstStyle/>
              <a:p>
                <a:pPr algn="ctr">
                  <a:lnSpc>
                    <a:spcPts val="3562"/>
                  </a:lnSpc>
                </a:pPr>
                <a:endParaRPr/>
              </a:p>
            </p:txBody>
          </p:sp>
        </p:grpSp>
        <p:sp>
          <p:nvSpPr>
            <p:cNvPr id="31" name="TextBox 8"/>
            <p:cNvSpPr txBox="1"/>
            <p:nvPr/>
          </p:nvSpPr>
          <p:spPr>
            <a:xfrm>
              <a:off x="934509" y="258222"/>
              <a:ext cx="2369211" cy="10400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6254"/>
                </a:lnSpc>
              </a:pPr>
              <a:r>
                <a:rPr lang="en-US" sz="4989">
                  <a:solidFill>
                    <a:srgbClr val="FBF582"/>
                  </a:solidFill>
                  <a:latin typeface="Cooper BT Light"/>
                  <a:ea typeface="Cooper BT Light"/>
                  <a:cs typeface="Cooper BT Light"/>
                  <a:sym typeface="Cooper BT Light"/>
                </a:rPr>
                <a:t>Demo</a:t>
              </a:r>
            </a:p>
          </p:txBody>
        </p:sp>
      </p:grpSp>
      <p:sp>
        <p:nvSpPr>
          <p:cNvPr id="35" name="Freeform 9"/>
          <p:cNvSpPr/>
          <p:nvPr/>
        </p:nvSpPr>
        <p:spPr>
          <a:xfrm>
            <a:off x="5501476" y="8532265"/>
            <a:ext cx="1617181" cy="1617181"/>
          </a:xfrm>
          <a:custGeom>
            <a:avLst/>
            <a:gdLst/>
            <a:ahLst/>
            <a:cxnLst/>
            <a:rect l="l" t="t" r="r" b="b"/>
            <a:pathLst>
              <a:path w="1617181" h="1617181">
                <a:moveTo>
                  <a:pt x="0" y="0"/>
                </a:moveTo>
                <a:lnTo>
                  <a:pt x="1617181" y="0"/>
                </a:lnTo>
                <a:lnTo>
                  <a:pt x="1617181" y="1617181"/>
                </a:lnTo>
                <a:lnTo>
                  <a:pt x="0" y="16171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6" name="Freeform 10"/>
          <p:cNvSpPr/>
          <p:nvPr/>
        </p:nvSpPr>
        <p:spPr>
          <a:xfrm>
            <a:off x="7612094" y="8572296"/>
            <a:ext cx="1580317" cy="1577150"/>
          </a:xfrm>
          <a:custGeom>
            <a:avLst/>
            <a:gdLst/>
            <a:ahLst/>
            <a:cxnLst/>
            <a:rect l="l" t="t" r="r" b="b"/>
            <a:pathLst>
              <a:path w="1580317" h="1577150">
                <a:moveTo>
                  <a:pt x="0" y="0"/>
                </a:moveTo>
                <a:lnTo>
                  <a:pt x="1580317" y="0"/>
                </a:lnTo>
                <a:lnTo>
                  <a:pt x="1580317" y="1577150"/>
                </a:lnTo>
                <a:lnTo>
                  <a:pt x="0" y="15771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8" name="Freeform 12"/>
          <p:cNvSpPr/>
          <p:nvPr/>
        </p:nvSpPr>
        <p:spPr>
          <a:xfrm>
            <a:off x="9601200" y="8572296"/>
            <a:ext cx="1577150" cy="1577150"/>
          </a:xfrm>
          <a:custGeom>
            <a:avLst/>
            <a:gdLst/>
            <a:ahLst/>
            <a:cxnLst/>
            <a:rect l="l" t="t" r="r" b="b"/>
            <a:pathLst>
              <a:path w="1577150" h="1577150">
                <a:moveTo>
                  <a:pt x="0" y="0"/>
                </a:moveTo>
                <a:lnTo>
                  <a:pt x="1577150" y="0"/>
                </a:lnTo>
                <a:lnTo>
                  <a:pt x="1577150" y="1577150"/>
                </a:lnTo>
                <a:lnTo>
                  <a:pt x="0" y="157715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9" name="TextBox 13"/>
          <p:cNvSpPr txBox="1"/>
          <p:nvPr/>
        </p:nvSpPr>
        <p:spPr>
          <a:xfrm>
            <a:off x="1970371" y="3339346"/>
            <a:ext cx="14512310" cy="39797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207"/>
              </a:lnSpc>
            </a:pPr>
            <a:r>
              <a:rPr lang="en-US" sz="16008">
                <a:solidFill>
                  <a:srgbClr val="224435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Time for the Demo!</a:t>
            </a:r>
          </a:p>
        </p:txBody>
      </p:sp>
      <p:sp>
        <p:nvSpPr>
          <p:cNvPr id="40" name="AutoShape 14"/>
          <p:cNvSpPr/>
          <p:nvPr/>
        </p:nvSpPr>
        <p:spPr>
          <a:xfrm>
            <a:off x="1028700" y="8204324"/>
            <a:ext cx="16517186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pic>
        <p:nvPicPr>
          <p:cNvPr id="16" name="Picture 15" descr="A logo of a coin&#10;&#10;AI-generated content may be incorrect.">
            <a:extLst>
              <a:ext uri="{FF2B5EF4-FFF2-40B4-BE49-F238E27FC236}">
                <a16:creationId xmlns:a16="http://schemas.microsoft.com/office/drawing/2014/main" id="{D9BC3D10-19CA-701E-B3BD-E8DB68B4279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2400" y="8775442"/>
            <a:ext cx="1228896" cy="118126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9F4BE"/>
            </a:solid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BF582"/>
            </a:solid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6" name="Freeform 6" descr="preencoded.png"/>
          <p:cNvSpPr/>
          <p:nvPr/>
        </p:nvSpPr>
        <p:spPr>
          <a:xfrm>
            <a:off x="1028700" y="2492638"/>
            <a:ext cx="899538" cy="899538"/>
          </a:xfrm>
          <a:custGeom>
            <a:avLst/>
            <a:gdLst/>
            <a:ahLst/>
            <a:cxnLst/>
            <a:rect l="l" t="t" r="r" b="b"/>
            <a:pathLst>
              <a:path w="899538" h="899538">
                <a:moveTo>
                  <a:pt x="0" y="0"/>
                </a:moveTo>
                <a:lnTo>
                  <a:pt x="899538" y="0"/>
                </a:lnTo>
                <a:lnTo>
                  <a:pt x="899538" y="899538"/>
                </a:lnTo>
                <a:lnTo>
                  <a:pt x="0" y="8995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666" r="-666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7" name="Freeform 7" descr="preencoded.png"/>
          <p:cNvSpPr/>
          <p:nvPr/>
        </p:nvSpPr>
        <p:spPr>
          <a:xfrm>
            <a:off x="9244309" y="2528686"/>
            <a:ext cx="899538" cy="899538"/>
          </a:xfrm>
          <a:custGeom>
            <a:avLst/>
            <a:gdLst/>
            <a:ahLst/>
            <a:cxnLst/>
            <a:rect l="l" t="t" r="r" b="b"/>
            <a:pathLst>
              <a:path w="899538" h="899538">
                <a:moveTo>
                  <a:pt x="0" y="0"/>
                </a:moveTo>
                <a:lnTo>
                  <a:pt x="899538" y="0"/>
                </a:lnTo>
                <a:lnTo>
                  <a:pt x="899538" y="899537"/>
                </a:lnTo>
                <a:lnTo>
                  <a:pt x="0" y="89953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10666" b="-10666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8" name="TextBox 8"/>
          <p:cNvSpPr txBox="1"/>
          <p:nvPr/>
        </p:nvSpPr>
        <p:spPr>
          <a:xfrm>
            <a:off x="9244309" y="3858942"/>
            <a:ext cx="5321098" cy="540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63"/>
              </a:lnSpc>
            </a:pPr>
            <a:r>
              <a:rPr lang="en-US" sz="3490" b="1">
                <a:solidFill>
                  <a:srgbClr val="224435"/>
                </a:solidFill>
                <a:latin typeface="Inter Bold"/>
                <a:ea typeface="Inter Bold"/>
                <a:cs typeface="Inter Bold"/>
                <a:sym typeface="Inter Bold"/>
              </a:rPr>
              <a:t>Improves Clinical Safety</a:t>
            </a:r>
          </a:p>
        </p:txBody>
      </p:sp>
      <p:sp>
        <p:nvSpPr>
          <p:cNvPr id="9" name="Freeform 9" descr="preencoded.png"/>
          <p:cNvSpPr/>
          <p:nvPr/>
        </p:nvSpPr>
        <p:spPr>
          <a:xfrm>
            <a:off x="1028700" y="5123814"/>
            <a:ext cx="899538" cy="899538"/>
          </a:xfrm>
          <a:custGeom>
            <a:avLst/>
            <a:gdLst/>
            <a:ahLst/>
            <a:cxnLst/>
            <a:rect l="l" t="t" r="r" b="b"/>
            <a:pathLst>
              <a:path w="899538" h="899538">
                <a:moveTo>
                  <a:pt x="0" y="0"/>
                </a:moveTo>
                <a:lnTo>
                  <a:pt x="899538" y="0"/>
                </a:lnTo>
                <a:lnTo>
                  <a:pt x="899538" y="899538"/>
                </a:lnTo>
                <a:lnTo>
                  <a:pt x="0" y="89953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3333" r="-3333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0" name="Freeform 10" descr="preencoded.png"/>
          <p:cNvSpPr/>
          <p:nvPr/>
        </p:nvSpPr>
        <p:spPr>
          <a:xfrm>
            <a:off x="9244309" y="5159861"/>
            <a:ext cx="899538" cy="899538"/>
          </a:xfrm>
          <a:custGeom>
            <a:avLst/>
            <a:gdLst/>
            <a:ahLst/>
            <a:cxnLst/>
            <a:rect l="l" t="t" r="r" b="b"/>
            <a:pathLst>
              <a:path w="899538" h="899538">
                <a:moveTo>
                  <a:pt x="0" y="0"/>
                </a:moveTo>
                <a:lnTo>
                  <a:pt x="899538" y="0"/>
                </a:lnTo>
                <a:lnTo>
                  <a:pt x="899538" y="899538"/>
                </a:lnTo>
                <a:lnTo>
                  <a:pt x="0" y="89953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6666" r="-6666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1" name="TextBox 11"/>
          <p:cNvSpPr txBox="1"/>
          <p:nvPr/>
        </p:nvSpPr>
        <p:spPr>
          <a:xfrm>
            <a:off x="9244309" y="6490116"/>
            <a:ext cx="6388378" cy="540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63"/>
              </a:lnSpc>
            </a:pPr>
            <a:r>
              <a:rPr lang="en-US" sz="3490" b="1">
                <a:solidFill>
                  <a:srgbClr val="224435"/>
                </a:solidFill>
                <a:latin typeface="Inter Bold"/>
                <a:ea typeface="Inter Bold"/>
                <a:cs typeface="Inter Bold"/>
                <a:sym typeface="Inter Bold"/>
              </a:rPr>
              <a:t>Enhances Patient Experience</a:t>
            </a:r>
          </a:p>
        </p:txBody>
      </p:sp>
      <p:sp>
        <p:nvSpPr>
          <p:cNvPr id="12" name="Freeform 12" descr="preencoded.png"/>
          <p:cNvSpPr/>
          <p:nvPr/>
        </p:nvSpPr>
        <p:spPr>
          <a:xfrm>
            <a:off x="1028700" y="7754988"/>
            <a:ext cx="899538" cy="899538"/>
          </a:xfrm>
          <a:custGeom>
            <a:avLst/>
            <a:gdLst/>
            <a:ahLst/>
            <a:cxnLst/>
            <a:rect l="l" t="t" r="r" b="b"/>
            <a:pathLst>
              <a:path w="899538" h="899538">
                <a:moveTo>
                  <a:pt x="0" y="0"/>
                </a:moveTo>
                <a:lnTo>
                  <a:pt x="899538" y="0"/>
                </a:lnTo>
                <a:lnTo>
                  <a:pt x="899538" y="899538"/>
                </a:lnTo>
                <a:lnTo>
                  <a:pt x="0" y="89953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13" name="Group 13"/>
          <p:cNvGrpSpPr/>
          <p:nvPr/>
        </p:nvGrpSpPr>
        <p:grpSpPr>
          <a:xfrm>
            <a:off x="1028700" y="3841945"/>
            <a:ext cx="7116584" cy="5809477"/>
            <a:chOff x="0" y="0"/>
            <a:chExt cx="9488778" cy="7745969"/>
          </a:xfrm>
        </p:grpSpPr>
        <p:sp>
          <p:nvSpPr>
            <p:cNvPr id="14" name="TextBox 14"/>
            <p:cNvSpPr txBox="1"/>
            <p:nvPr/>
          </p:nvSpPr>
          <p:spPr>
            <a:xfrm>
              <a:off x="0" y="-19050"/>
              <a:ext cx="7797250" cy="7260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363"/>
                </a:lnSpc>
              </a:pPr>
              <a:r>
                <a:rPr lang="en-US" sz="3490" b="1">
                  <a:solidFill>
                    <a:srgbClr val="224435"/>
                  </a:solidFill>
                  <a:latin typeface="Inter Bold"/>
                  <a:ea typeface="Inter Bold"/>
                  <a:cs typeface="Inter Bold"/>
                  <a:sym typeface="Inter Bold"/>
                </a:rPr>
                <a:t>Reduces ED Waiting Times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3500410"/>
              <a:ext cx="9269150" cy="7260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363"/>
                </a:lnSpc>
              </a:pPr>
              <a:r>
                <a:rPr lang="en-US" sz="3490" b="1">
                  <a:solidFill>
                    <a:srgbClr val="224435"/>
                  </a:solidFill>
                  <a:latin typeface="Inter Bold"/>
                  <a:ea typeface="Inter Bold"/>
                  <a:cs typeface="Inter Bold"/>
                  <a:sym typeface="Inter Bold"/>
                </a:rPr>
                <a:t>Optimises Workforce Efficiency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7019871"/>
              <a:ext cx="9488778" cy="7260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363"/>
                </a:lnSpc>
              </a:pPr>
              <a:r>
                <a:rPr lang="en-US" sz="3490" b="1">
                  <a:solidFill>
                    <a:srgbClr val="224435"/>
                  </a:solidFill>
                  <a:latin typeface="Inter Bold"/>
                  <a:ea typeface="Inter Bold"/>
                  <a:cs typeface="Inter Bold"/>
                  <a:sym typeface="Inter Bold"/>
                </a:rPr>
                <a:t>Better Triage &amp; Risk Assessment</a:t>
              </a:r>
            </a:p>
          </p:txBody>
        </p:sp>
      </p:grpSp>
      <p:sp>
        <p:nvSpPr>
          <p:cNvPr id="17" name="Freeform 17" descr="preencoded.png"/>
          <p:cNvSpPr/>
          <p:nvPr/>
        </p:nvSpPr>
        <p:spPr>
          <a:xfrm>
            <a:off x="9244309" y="7791035"/>
            <a:ext cx="899538" cy="899538"/>
          </a:xfrm>
          <a:custGeom>
            <a:avLst/>
            <a:gdLst/>
            <a:ahLst/>
            <a:cxnLst/>
            <a:rect l="l" t="t" r="r" b="b"/>
            <a:pathLst>
              <a:path w="899538" h="899538">
                <a:moveTo>
                  <a:pt x="0" y="0"/>
                </a:moveTo>
                <a:lnTo>
                  <a:pt x="899538" y="0"/>
                </a:lnTo>
                <a:lnTo>
                  <a:pt x="899538" y="899538"/>
                </a:lnTo>
                <a:lnTo>
                  <a:pt x="0" y="89953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t="-11333" b="-11333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8" name="TextBox 18"/>
          <p:cNvSpPr txBox="1"/>
          <p:nvPr/>
        </p:nvSpPr>
        <p:spPr>
          <a:xfrm>
            <a:off x="9244309" y="9121292"/>
            <a:ext cx="7807009" cy="540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63"/>
              </a:lnSpc>
            </a:pPr>
            <a:r>
              <a:rPr lang="en-US" sz="3490" b="1">
                <a:solidFill>
                  <a:srgbClr val="224435"/>
                </a:solidFill>
                <a:latin typeface="Inter Bold"/>
                <a:ea typeface="Inter Bold"/>
                <a:cs typeface="Inter Bold"/>
                <a:sym typeface="Inter Bold"/>
              </a:rPr>
              <a:t>Auto-Generates Quality Summaries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773759" y="234793"/>
            <a:ext cx="4607421" cy="1595493"/>
            <a:chOff x="0" y="-542207"/>
            <a:chExt cx="6143228" cy="2127325"/>
          </a:xfrm>
        </p:grpSpPr>
        <p:grpSp>
          <p:nvGrpSpPr>
            <p:cNvPr id="20" name="Group 20"/>
            <p:cNvGrpSpPr/>
            <p:nvPr/>
          </p:nvGrpSpPr>
          <p:grpSpPr>
            <a:xfrm>
              <a:off x="0" y="-542207"/>
              <a:ext cx="6143228" cy="2127325"/>
              <a:chOff x="0" y="-95250"/>
              <a:chExt cx="1079187" cy="373709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1079187" cy="278459"/>
              </a:xfrm>
              <a:custGeom>
                <a:avLst/>
                <a:gdLst/>
                <a:ahLst/>
                <a:cxnLst/>
                <a:rect l="l" t="t" r="r" b="b"/>
                <a:pathLst>
                  <a:path w="1079187" h="278459">
                    <a:moveTo>
                      <a:pt x="96360" y="0"/>
                    </a:moveTo>
                    <a:lnTo>
                      <a:pt x="982827" y="0"/>
                    </a:lnTo>
                    <a:cubicBezTo>
                      <a:pt x="1036045" y="0"/>
                      <a:pt x="1079187" y="43142"/>
                      <a:pt x="1079187" y="96360"/>
                    </a:cubicBezTo>
                    <a:lnTo>
                      <a:pt x="1079187" y="182099"/>
                    </a:lnTo>
                    <a:cubicBezTo>
                      <a:pt x="1079187" y="207656"/>
                      <a:pt x="1069035" y="232165"/>
                      <a:pt x="1050964" y="250236"/>
                    </a:cubicBezTo>
                    <a:cubicBezTo>
                      <a:pt x="1032893" y="268307"/>
                      <a:pt x="1008384" y="278459"/>
                      <a:pt x="982827" y="278459"/>
                    </a:cubicBezTo>
                    <a:lnTo>
                      <a:pt x="96360" y="278459"/>
                    </a:lnTo>
                    <a:cubicBezTo>
                      <a:pt x="43142" y="278459"/>
                      <a:pt x="0" y="235318"/>
                      <a:pt x="0" y="182099"/>
                    </a:cubicBezTo>
                    <a:lnTo>
                      <a:pt x="0" y="96360"/>
                    </a:lnTo>
                    <a:cubicBezTo>
                      <a:pt x="0" y="70804"/>
                      <a:pt x="10152" y="46294"/>
                      <a:pt x="28223" y="28223"/>
                    </a:cubicBezTo>
                    <a:cubicBezTo>
                      <a:pt x="46294" y="10152"/>
                      <a:pt x="70804" y="0"/>
                      <a:pt x="96360" y="0"/>
                    </a:cubicBezTo>
                    <a:close/>
                  </a:path>
                </a:pathLst>
              </a:custGeom>
              <a:solidFill>
                <a:srgbClr val="211217"/>
              </a:solidFill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2" name="TextBox 22"/>
              <p:cNvSpPr txBox="1"/>
              <p:nvPr/>
            </p:nvSpPr>
            <p:spPr>
              <a:xfrm>
                <a:off x="0" y="-95250"/>
                <a:ext cx="1079187" cy="37370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562"/>
                  </a:lnSpc>
                </a:pPr>
                <a:endParaRPr/>
              </a:p>
            </p:txBody>
          </p:sp>
        </p:grpSp>
        <p:sp>
          <p:nvSpPr>
            <p:cNvPr id="23" name="TextBox 23"/>
            <p:cNvSpPr txBox="1"/>
            <p:nvPr/>
          </p:nvSpPr>
          <p:spPr>
            <a:xfrm>
              <a:off x="934509" y="258222"/>
              <a:ext cx="4274211" cy="10400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6254"/>
                </a:lnSpc>
              </a:pPr>
              <a:r>
                <a:rPr lang="en-US" sz="4989">
                  <a:solidFill>
                    <a:srgbClr val="FBF582"/>
                  </a:solidFill>
                  <a:latin typeface="Cooper BT Light"/>
                  <a:ea typeface="Cooper BT Light"/>
                  <a:cs typeface="Cooper BT Light"/>
                  <a:sym typeface="Cooper BT Light"/>
                </a:rPr>
                <a:t>The Impact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9F4BE"/>
            </a:solid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BF582"/>
            </a:solid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453084" y="3409876"/>
            <a:ext cx="3623496" cy="3623496"/>
            <a:chOff x="0" y="0"/>
            <a:chExt cx="4831329" cy="4831329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0"/>
              <a:ext cx="4831329" cy="4831329"/>
              <a:chOff x="0" y="0"/>
              <a:chExt cx="1134110" cy="113411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1134110" cy="1134110"/>
              </a:xfrm>
              <a:custGeom>
                <a:avLst/>
                <a:gdLst/>
                <a:ahLst/>
                <a:cxnLst/>
                <a:rect l="l" t="t" r="r" b="b"/>
                <a:pathLst>
                  <a:path w="1134110" h="1134110">
                    <a:moveTo>
                      <a:pt x="0" y="567055"/>
                    </a:moveTo>
                    <a:cubicBezTo>
                      <a:pt x="0" y="253873"/>
                      <a:pt x="253873" y="0"/>
                      <a:pt x="567055" y="0"/>
                    </a:cubicBezTo>
                    <a:cubicBezTo>
                      <a:pt x="880237" y="0"/>
                      <a:pt x="1134110" y="253873"/>
                      <a:pt x="1134110" y="567055"/>
                    </a:cubicBezTo>
                    <a:cubicBezTo>
                      <a:pt x="1134110" y="880237"/>
                      <a:pt x="880237" y="1134110"/>
                      <a:pt x="567055" y="1134110"/>
                    </a:cubicBezTo>
                    <a:cubicBezTo>
                      <a:pt x="253873" y="1134110"/>
                      <a:pt x="0" y="880237"/>
                      <a:pt x="0" y="567055"/>
                    </a:cubicBezTo>
                    <a:close/>
                  </a:path>
                </a:pathLst>
              </a:custGeom>
              <a:solidFill>
                <a:srgbClr val="224435"/>
              </a:solidFill>
            </p:spPr>
            <p:txBody>
              <a:bodyPr/>
              <a:lstStyle/>
              <a:p>
                <a:endParaRPr lang="en-GB"/>
              </a:p>
            </p:txBody>
          </p:sp>
        </p:grpSp>
        <p:sp>
          <p:nvSpPr>
            <p:cNvPr id="9" name="Freeform 9" descr="preencoded.png"/>
            <p:cNvSpPr/>
            <p:nvPr/>
          </p:nvSpPr>
          <p:spPr>
            <a:xfrm>
              <a:off x="1328884" y="1328039"/>
              <a:ext cx="2173390" cy="2173390"/>
            </a:xfrm>
            <a:custGeom>
              <a:avLst/>
              <a:gdLst/>
              <a:ahLst/>
              <a:cxnLst/>
              <a:rect l="l" t="t" r="r" b="b"/>
              <a:pathLst>
                <a:path w="2173390" h="2173390">
                  <a:moveTo>
                    <a:pt x="0" y="0"/>
                  </a:moveTo>
                  <a:lnTo>
                    <a:pt x="2173391" y="0"/>
                  </a:lnTo>
                  <a:lnTo>
                    <a:pt x="2173391" y="2173391"/>
                  </a:lnTo>
                  <a:lnTo>
                    <a:pt x="0" y="21733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t="-13414" b="-13414"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759545" y="7469187"/>
            <a:ext cx="5010447" cy="2217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37"/>
              </a:lnSpc>
            </a:pPr>
            <a:r>
              <a:rPr lang="en-US" sz="2750" dirty="0">
                <a:solidFill>
                  <a:srgbClr val="224435"/>
                </a:solidFill>
                <a:latin typeface="Inter Light"/>
                <a:ea typeface="Inter Light"/>
                <a:cs typeface="Inter Light"/>
                <a:sym typeface="Inter Light"/>
              </a:rPr>
              <a:t>Expand </a:t>
            </a:r>
            <a:r>
              <a:rPr lang="en-US" sz="2750" b="1" dirty="0">
                <a:solidFill>
                  <a:srgbClr val="224435"/>
                </a:solidFill>
                <a:latin typeface="Inter Light"/>
                <a:ea typeface="Inter Light"/>
                <a:cs typeface="Inter Light"/>
                <a:sym typeface="Inter Light"/>
              </a:rPr>
              <a:t>Tell</a:t>
            </a:r>
            <a:r>
              <a:rPr lang="en-US" sz="2750" dirty="0">
                <a:solidFill>
                  <a:srgbClr val="224435"/>
                </a:solidFill>
                <a:latin typeface="Inter Light"/>
                <a:ea typeface="Inter Light"/>
                <a:cs typeface="Inter Light"/>
                <a:sym typeface="Inter Light"/>
              </a:rPr>
              <a:t> </a:t>
            </a:r>
            <a:r>
              <a:rPr lang="en-US" sz="2750" b="1" dirty="0">
                <a:solidFill>
                  <a:srgbClr val="224435"/>
                </a:solidFill>
                <a:latin typeface="Inter Light"/>
                <a:ea typeface="Inter Light"/>
                <a:cs typeface="Inter Light"/>
                <a:sym typeface="Inter Light"/>
              </a:rPr>
              <a:t>Heidi</a:t>
            </a:r>
            <a:r>
              <a:rPr lang="en-US" sz="2750" dirty="0">
                <a:solidFill>
                  <a:srgbClr val="224435"/>
                </a:solidFill>
                <a:latin typeface="Inter Light"/>
                <a:ea typeface="Inter Light"/>
                <a:cs typeface="Inter Light"/>
                <a:sym typeface="Inter Light"/>
              </a:rPr>
              <a:t> to list and </a:t>
            </a:r>
            <a:r>
              <a:rPr lang="en-US" sz="2750" b="1" dirty="0" err="1">
                <a:solidFill>
                  <a:srgbClr val="224435"/>
                </a:solidFill>
                <a:latin typeface="Inter Bold"/>
                <a:ea typeface="Inter Bold"/>
                <a:cs typeface="Inter Bold"/>
                <a:sym typeface="Inter Bold"/>
              </a:rPr>
              <a:t>prioritise</a:t>
            </a:r>
            <a:r>
              <a:rPr lang="en-US" sz="2750" b="1" dirty="0">
                <a:solidFill>
                  <a:srgbClr val="224435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en-US" sz="2750" dirty="0">
                <a:solidFill>
                  <a:srgbClr val="224435"/>
                </a:solidFill>
                <a:latin typeface="Inter Light"/>
                <a:ea typeface="Inter Light"/>
                <a:cs typeface="Inter Light"/>
                <a:sym typeface="Inter Light"/>
              </a:rPr>
              <a:t>the top 3 </a:t>
            </a:r>
            <a:r>
              <a:rPr lang="en-US" sz="2750" b="1" dirty="0">
                <a:solidFill>
                  <a:srgbClr val="224435"/>
                </a:solidFill>
                <a:latin typeface="Inter Bold"/>
                <a:ea typeface="Inter Bold"/>
                <a:cs typeface="Inter Bold"/>
                <a:sym typeface="Inter Bold"/>
              </a:rPr>
              <a:t>differential diagnoses</a:t>
            </a:r>
            <a:r>
              <a:rPr lang="en-US" sz="2750" dirty="0">
                <a:solidFill>
                  <a:srgbClr val="224435"/>
                </a:solidFill>
                <a:latin typeface="Inter Light"/>
                <a:ea typeface="Inter Light"/>
                <a:cs typeface="Inter Light"/>
                <a:sym typeface="Inter Light"/>
              </a:rPr>
              <a:t> as part of the summary to the ED Doctor.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6956376" y="3331815"/>
            <a:ext cx="3779624" cy="3779624"/>
            <a:chOff x="0" y="0"/>
            <a:chExt cx="5039498" cy="5039498"/>
          </a:xfrm>
        </p:grpSpPr>
        <p:grpSp>
          <p:nvGrpSpPr>
            <p:cNvPr id="12" name="Group 12"/>
            <p:cNvGrpSpPr/>
            <p:nvPr/>
          </p:nvGrpSpPr>
          <p:grpSpPr>
            <a:xfrm>
              <a:off x="0" y="0"/>
              <a:ext cx="5039498" cy="5039498"/>
              <a:chOff x="0" y="0"/>
              <a:chExt cx="1134110" cy="113411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1134110" cy="1134110"/>
              </a:xfrm>
              <a:custGeom>
                <a:avLst/>
                <a:gdLst/>
                <a:ahLst/>
                <a:cxnLst/>
                <a:rect l="l" t="t" r="r" b="b"/>
                <a:pathLst>
                  <a:path w="1134110" h="1134110">
                    <a:moveTo>
                      <a:pt x="0" y="567055"/>
                    </a:moveTo>
                    <a:cubicBezTo>
                      <a:pt x="0" y="253873"/>
                      <a:pt x="253873" y="0"/>
                      <a:pt x="567055" y="0"/>
                    </a:cubicBezTo>
                    <a:cubicBezTo>
                      <a:pt x="880237" y="0"/>
                      <a:pt x="1134110" y="253873"/>
                      <a:pt x="1134110" y="567055"/>
                    </a:cubicBezTo>
                    <a:cubicBezTo>
                      <a:pt x="1134110" y="880237"/>
                      <a:pt x="880237" y="1134110"/>
                      <a:pt x="567055" y="1134110"/>
                    </a:cubicBezTo>
                    <a:cubicBezTo>
                      <a:pt x="253873" y="1134110"/>
                      <a:pt x="0" y="880237"/>
                      <a:pt x="0" y="567055"/>
                    </a:cubicBezTo>
                    <a:close/>
                  </a:path>
                </a:pathLst>
              </a:custGeom>
              <a:solidFill>
                <a:srgbClr val="224435"/>
              </a:solidFill>
            </p:spPr>
            <p:txBody>
              <a:bodyPr/>
              <a:lstStyle/>
              <a:p>
                <a:endParaRPr lang="en-GB"/>
              </a:p>
            </p:txBody>
          </p:sp>
        </p:grpSp>
        <p:sp>
          <p:nvSpPr>
            <p:cNvPr id="14" name="Freeform 14" descr="preencoded.png"/>
            <p:cNvSpPr/>
            <p:nvPr/>
          </p:nvSpPr>
          <p:spPr>
            <a:xfrm>
              <a:off x="1386142" y="1385261"/>
              <a:ext cx="2267036" cy="2267036"/>
            </a:xfrm>
            <a:custGeom>
              <a:avLst/>
              <a:gdLst/>
              <a:ahLst/>
              <a:cxnLst/>
              <a:rect l="l" t="t" r="r" b="b"/>
              <a:pathLst>
                <a:path w="2267036" h="2267036">
                  <a:moveTo>
                    <a:pt x="0" y="0"/>
                  </a:moveTo>
                  <a:lnTo>
                    <a:pt x="2267036" y="0"/>
                  </a:lnTo>
                  <a:lnTo>
                    <a:pt x="2267036" y="2267035"/>
                  </a:lnTo>
                  <a:lnTo>
                    <a:pt x="0" y="22670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-10975" r="-10975"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6033269" y="7373615"/>
            <a:ext cx="6259562" cy="2217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37"/>
              </a:lnSpc>
            </a:pPr>
            <a:r>
              <a:rPr lang="en-US" sz="2750" dirty="0">
                <a:solidFill>
                  <a:srgbClr val="224435"/>
                </a:solidFill>
                <a:latin typeface="Inter Light"/>
                <a:ea typeface="Inter Light"/>
                <a:cs typeface="Inter Light"/>
                <a:sym typeface="Inter Light"/>
              </a:rPr>
              <a:t>Develop </a:t>
            </a:r>
            <a:r>
              <a:rPr lang="en-US" sz="2750" b="1" dirty="0">
                <a:solidFill>
                  <a:srgbClr val="224435"/>
                </a:solidFill>
                <a:latin typeface="Inter Light"/>
                <a:ea typeface="Inter Light"/>
                <a:cs typeface="Inter Light"/>
                <a:sym typeface="Inter Light"/>
              </a:rPr>
              <a:t>Heidi</a:t>
            </a:r>
            <a:r>
              <a:rPr lang="en-US" sz="2750" dirty="0">
                <a:solidFill>
                  <a:srgbClr val="224435"/>
                </a:solidFill>
                <a:latin typeface="Inter Light"/>
                <a:ea typeface="Inter Light"/>
                <a:cs typeface="Inter Light"/>
                <a:sym typeface="Inter Light"/>
              </a:rPr>
              <a:t> to </a:t>
            </a:r>
            <a:r>
              <a:rPr lang="en-US" sz="2750" b="1" dirty="0">
                <a:solidFill>
                  <a:srgbClr val="224435"/>
                </a:solidFill>
                <a:latin typeface="Inter Bold"/>
                <a:ea typeface="Inter Bold"/>
                <a:cs typeface="Inter Bold"/>
                <a:sym typeface="Inter Bold"/>
              </a:rPr>
              <a:t>extract relevant patient information </a:t>
            </a:r>
            <a:r>
              <a:rPr lang="en-US" sz="2750" dirty="0">
                <a:solidFill>
                  <a:srgbClr val="224435"/>
                </a:solidFill>
                <a:latin typeface="Inter Light"/>
                <a:ea typeface="Inter Light"/>
                <a:cs typeface="Inter Light"/>
                <a:sym typeface="Inter Light"/>
              </a:rPr>
              <a:t>directly from</a:t>
            </a:r>
            <a:r>
              <a:rPr lang="en-US" sz="2750" b="1" dirty="0">
                <a:solidFill>
                  <a:srgbClr val="224435"/>
                </a:solidFill>
                <a:latin typeface="Inter Bold"/>
                <a:ea typeface="Inter Bold"/>
                <a:cs typeface="Inter Bold"/>
                <a:sym typeface="Inter Bold"/>
              </a:rPr>
              <a:t> different EHRs</a:t>
            </a:r>
            <a:r>
              <a:rPr lang="en-US" sz="2750" dirty="0">
                <a:solidFill>
                  <a:srgbClr val="224435"/>
                </a:solidFill>
                <a:latin typeface="Inter Light"/>
                <a:ea typeface="Inter Light"/>
                <a:cs typeface="Inter Light"/>
                <a:sym typeface="Inter Light"/>
              </a:rPr>
              <a:t> in order to integrate this into the summary.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13148221" y="3331815"/>
            <a:ext cx="3516189" cy="3516189"/>
            <a:chOff x="0" y="0"/>
            <a:chExt cx="4688251" cy="4688251"/>
          </a:xfrm>
        </p:grpSpPr>
        <p:grpSp>
          <p:nvGrpSpPr>
            <p:cNvPr id="17" name="Group 17"/>
            <p:cNvGrpSpPr/>
            <p:nvPr/>
          </p:nvGrpSpPr>
          <p:grpSpPr>
            <a:xfrm>
              <a:off x="0" y="0"/>
              <a:ext cx="4688251" cy="4688251"/>
              <a:chOff x="0" y="0"/>
              <a:chExt cx="1134110" cy="113411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1134110" cy="1134110"/>
              </a:xfrm>
              <a:custGeom>
                <a:avLst/>
                <a:gdLst/>
                <a:ahLst/>
                <a:cxnLst/>
                <a:rect l="l" t="t" r="r" b="b"/>
                <a:pathLst>
                  <a:path w="1134110" h="1134110">
                    <a:moveTo>
                      <a:pt x="0" y="567055"/>
                    </a:moveTo>
                    <a:cubicBezTo>
                      <a:pt x="0" y="253873"/>
                      <a:pt x="253873" y="0"/>
                      <a:pt x="567055" y="0"/>
                    </a:cubicBezTo>
                    <a:cubicBezTo>
                      <a:pt x="880237" y="0"/>
                      <a:pt x="1134110" y="253873"/>
                      <a:pt x="1134110" y="567055"/>
                    </a:cubicBezTo>
                    <a:cubicBezTo>
                      <a:pt x="1134110" y="880237"/>
                      <a:pt x="880237" y="1134110"/>
                      <a:pt x="567055" y="1134110"/>
                    </a:cubicBezTo>
                    <a:cubicBezTo>
                      <a:pt x="253873" y="1134110"/>
                      <a:pt x="0" y="880237"/>
                      <a:pt x="0" y="567055"/>
                    </a:cubicBezTo>
                    <a:close/>
                  </a:path>
                </a:pathLst>
              </a:custGeom>
              <a:solidFill>
                <a:srgbClr val="224435"/>
              </a:solidFill>
            </p:spPr>
            <p:txBody>
              <a:bodyPr/>
              <a:lstStyle/>
              <a:p>
                <a:endParaRPr lang="en-GB"/>
              </a:p>
            </p:txBody>
          </p:sp>
        </p:grpSp>
        <p:sp>
          <p:nvSpPr>
            <p:cNvPr id="19" name="Freeform 19" descr="preencoded.png"/>
            <p:cNvSpPr/>
            <p:nvPr/>
          </p:nvSpPr>
          <p:spPr>
            <a:xfrm>
              <a:off x="1289530" y="1288710"/>
              <a:ext cx="2109026" cy="2109026"/>
            </a:xfrm>
            <a:custGeom>
              <a:avLst/>
              <a:gdLst/>
              <a:ahLst/>
              <a:cxnLst/>
              <a:rect l="l" t="t" r="r" b="b"/>
              <a:pathLst>
                <a:path w="2109026" h="2109026">
                  <a:moveTo>
                    <a:pt x="0" y="0"/>
                  </a:moveTo>
                  <a:lnTo>
                    <a:pt x="2109026" y="0"/>
                  </a:lnTo>
                  <a:lnTo>
                    <a:pt x="2109026" y="2109026"/>
                  </a:lnTo>
                  <a:lnTo>
                    <a:pt x="0" y="21090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t="-6097" b="-6097"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12262247" y="7373615"/>
            <a:ext cx="5288012" cy="2217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37"/>
              </a:lnSpc>
            </a:pPr>
            <a:r>
              <a:rPr lang="en-US" sz="2750" b="1">
                <a:solidFill>
                  <a:srgbClr val="224435"/>
                </a:solidFill>
                <a:latin typeface="Inter Bold"/>
                <a:ea typeface="Inter Bold"/>
                <a:cs typeface="Inter Bold"/>
                <a:sym typeface="Inter Bold"/>
              </a:rPr>
              <a:t>Anticipate </a:t>
            </a:r>
            <a:r>
              <a:rPr lang="en-US" sz="2750">
                <a:solidFill>
                  <a:srgbClr val="224435"/>
                </a:solidFill>
                <a:latin typeface="Inter Light"/>
                <a:ea typeface="Inter Light"/>
                <a:cs typeface="Inter Light"/>
                <a:sym typeface="Inter Light"/>
              </a:rPr>
              <a:t>and display </a:t>
            </a:r>
            <a:r>
              <a:rPr lang="en-US" sz="2750" b="1">
                <a:solidFill>
                  <a:srgbClr val="224435"/>
                </a:solidFill>
                <a:latin typeface="Inter Bold"/>
                <a:ea typeface="Inter Bold"/>
                <a:cs typeface="Inter Bold"/>
                <a:sym typeface="Inter Bold"/>
              </a:rPr>
              <a:t>salient </a:t>
            </a:r>
            <a:r>
              <a:rPr lang="en-US" sz="2750">
                <a:solidFill>
                  <a:srgbClr val="224435"/>
                </a:solidFill>
                <a:latin typeface="Inter Light"/>
                <a:ea typeface="Inter Light"/>
                <a:cs typeface="Inter Light"/>
                <a:sym typeface="Inter Light"/>
              </a:rPr>
              <a:t>details and information specific to the </a:t>
            </a:r>
            <a:r>
              <a:rPr lang="en-US" sz="2750" b="1">
                <a:solidFill>
                  <a:srgbClr val="224435"/>
                </a:solidFill>
                <a:latin typeface="Inter Bold"/>
                <a:ea typeface="Inter Bold"/>
                <a:cs typeface="Inter Bold"/>
                <a:sym typeface="Inter Bold"/>
              </a:rPr>
              <a:t>specialty </a:t>
            </a:r>
            <a:r>
              <a:rPr lang="en-US" sz="2750">
                <a:solidFill>
                  <a:srgbClr val="224435"/>
                </a:solidFill>
                <a:latin typeface="Inter Light"/>
                <a:ea typeface="Inter Light"/>
                <a:cs typeface="Inter Light"/>
                <a:sym typeface="Inter Light"/>
              </a:rPr>
              <a:t>likely to receive the referral.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696963" y="1309557"/>
            <a:ext cx="4379491" cy="1595493"/>
            <a:chOff x="0" y="-95250"/>
            <a:chExt cx="1025800" cy="373709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025800" cy="278459"/>
            </a:xfrm>
            <a:custGeom>
              <a:avLst/>
              <a:gdLst/>
              <a:ahLst/>
              <a:cxnLst/>
              <a:rect l="l" t="t" r="r" b="b"/>
              <a:pathLst>
                <a:path w="1025800" h="278459">
                  <a:moveTo>
                    <a:pt x="90156" y="0"/>
                  </a:moveTo>
                  <a:lnTo>
                    <a:pt x="935643" y="0"/>
                  </a:lnTo>
                  <a:cubicBezTo>
                    <a:pt x="985435" y="0"/>
                    <a:pt x="1025800" y="40364"/>
                    <a:pt x="1025800" y="90156"/>
                  </a:cubicBezTo>
                  <a:lnTo>
                    <a:pt x="1025800" y="188303"/>
                  </a:lnTo>
                  <a:cubicBezTo>
                    <a:pt x="1025800" y="238095"/>
                    <a:pt x="985435" y="278459"/>
                    <a:pt x="935643" y="278459"/>
                  </a:cubicBezTo>
                  <a:lnTo>
                    <a:pt x="90156" y="278459"/>
                  </a:lnTo>
                  <a:cubicBezTo>
                    <a:pt x="40364" y="278459"/>
                    <a:pt x="0" y="238095"/>
                    <a:pt x="0" y="188303"/>
                  </a:cubicBezTo>
                  <a:lnTo>
                    <a:pt x="0" y="90156"/>
                  </a:lnTo>
                  <a:cubicBezTo>
                    <a:pt x="0" y="40364"/>
                    <a:pt x="40364" y="0"/>
                    <a:pt x="90156" y="0"/>
                  </a:cubicBezTo>
                  <a:close/>
                </a:path>
              </a:pathLst>
            </a:custGeom>
            <a:solidFill>
              <a:srgbClr val="211217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95250"/>
              <a:ext cx="1025800" cy="373709"/>
            </a:xfrm>
            <a:prstGeom prst="rect">
              <a:avLst/>
            </a:prstGeom>
          </p:spPr>
          <p:txBody>
            <a:bodyPr lIns="57121" tIns="57121" rIns="57121" bIns="57121" rtlCol="0" anchor="ctr"/>
            <a:lstStyle/>
            <a:p>
              <a:pPr algn="ctr">
                <a:lnSpc>
                  <a:spcPts val="3562"/>
                </a:lnSpc>
              </a:pPr>
              <a:endParaRPr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1453084" y="1902735"/>
            <a:ext cx="3205658" cy="78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254"/>
              </a:lnSpc>
            </a:pPr>
            <a:r>
              <a:rPr lang="en-US" sz="4989">
                <a:solidFill>
                  <a:srgbClr val="FBF582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Next Steps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</TotalTime>
  <Words>257</Words>
  <Application>Microsoft Office PowerPoint</Application>
  <PresentationFormat>Custom</PresentationFormat>
  <Paragraphs>73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22" baseType="lpstr">
      <vt:lpstr>Arial</vt:lpstr>
      <vt:lpstr>Inter Bold</vt:lpstr>
      <vt:lpstr>Bebas Neue</vt:lpstr>
      <vt:lpstr>Canva Sans</vt:lpstr>
      <vt:lpstr>Inter</vt:lpstr>
      <vt:lpstr>Cooper BT Light</vt:lpstr>
      <vt:lpstr>Overpass Ultra-Bold</vt:lpstr>
      <vt:lpstr>Canva Sans Bold</vt:lpstr>
      <vt:lpstr>Inter Light</vt:lpstr>
      <vt:lpstr>Overpass Light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Elizabeth Stevenson</dc:title>
  <cp:lastModifiedBy>Lakshayaa K</cp:lastModifiedBy>
  <cp:revision>1</cp:revision>
  <dcterms:created xsi:type="dcterms:W3CDTF">2006-08-16T00:00:00Z</dcterms:created>
  <dcterms:modified xsi:type="dcterms:W3CDTF">2025-11-16T13:45:49Z</dcterms:modified>
  <dc:identifier>DAG42srLcz8</dc:identifier>
</cp:coreProperties>
</file>